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comments/comment19.xml" ContentType="application/vnd.openxmlformats-officedocument.presentationml.comments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comments/comment8.xml" ContentType="application/vnd.openxmlformats-officedocument.presentationml.comments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comments/comment15.xml" ContentType="application/vnd.openxmlformats-officedocument.presentationml.comments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comments/comment4.xml" ContentType="application/vnd.openxmlformats-officedocument.presentationml.comments+xml"/>
  <Override PartName="/ppt/comments/comment11.xml" ContentType="application/vnd.openxmlformats-officedocument.presentationml.comments+xml"/>
  <Override PartName="/ppt/commentAuthors.xml" ContentType="application/vnd.openxmlformats-officedocument.presentationml.commentAuthors+xml"/>
  <Override PartName="/ppt/comments/comment2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comment20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comments/comment9.xml" ContentType="application/vnd.openxmlformats-officedocument.presentationml.comments+xml"/>
  <Override PartName="/ppt/notesSlides/notesSlide19.xml" ContentType="application/vnd.openxmlformats-officedocument.presentationml.notesSlide+xml"/>
  <Override PartName="/ppt/comments/comment18.xml" ContentType="application/vnd.openxmlformats-officedocument.presentationml.comment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Override PartName="/ppt/comments/comment7.xml" ContentType="application/vnd.openxmlformats-officedocument.presentationml.comments+xml"/>
  <Override PartName="/ppt/notesSlides/notesSlide17.xml" ContentType="application/vnd.openxmlformats-officedocument.presentationml.notesSlide+xml"/>
  <Override PartName="/ppt/comments/comment16.xml" ContentType="application/vnd.openxmlformats-officedocument.presentationml.comments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comments/comment5.xml" ContentType="application/vnd.openxmlformats-officedocument.presentationml.comments+xml"/>
  <Override PartName="/ppt/notesSlides/notesSlide15.xml" ContentType="application/vnd.openxmlformats-officedocument.presentationml.notesSlide+xml"/>
  <Override PartName="/ppt/comments/comment14.xml" ContentType="application/vnd.openxmlformats-officedocument.presentationml.comment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comments/comment3.xml" ContentType="application/vnd.openxmlformats-officedocument.presentationml.comments+xml"/>
  <Override PartName="/ppt/notesSlides/notesSlide13.xml" ContentType="application/vnd.openxmlformats-officedocument.presentationml.notesSlide+xml"/>
  <Override PartName="/ppt/comments/comment12.xml" ContentType="application/vnd.openxmlformats-officedocument.presentationml.comments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Default Extension="tiff" ContentType="image/tiff"/>
  <Override PartName="/ppt/comments/comment10.xml" ContentType="application/vnd.openxmlformats-officedocument.presentationml.comments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notesSlides/notesSlide18.xml" ContentType="application/vnd.openxmlformats-officedocument.presentationml.notesSlide+xml"/>
  <Override PartName="/ppt/comments/comment17.xml" ContentType="application/vnd.openxmlformats-officedocument.presentationml.comments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comments/comment6.xml" ContentType="application/vnd.openxmlformats-officedocument.presentationml.comments+xml"/>
  <Override PartName="/ppt/comments/comment13.xml" ContentType="application/vnd.openxmlformats-officedocument.presentationml.comments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notesSlides/notesSlide14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1" r:id="rId1"/>
  </p:sldMasterIdLst>
  <p:notesMasterIdLst>
    <p:notesMasterId r:id="rId65"/>
  </p:notesMasterIdLst>
  <p:handoutMasterIdLst>
    <p:handoutMasterId r:id="rId66"/>
  </p:handoutMasterIdLst>
  <p:sldIdLst>
    <p:sldId id="1055" r:id="rId2"/>
    <p:sldId id="1056" r:id="rId3"/>
    <p:sldId id="1244" r:id="rId4"/>
    <p:sldId id="1057" r:id="rId5"/>
    <p:sldId id="1067" r:id="rId6"/>
    <p:sldId id="1068" r:id="rId7"/>
    <p:sldId id="1069" r:id="rId8"/>
    <p:sldId id="1230" r:id="rId9"/>
    <p:sldId id="1169" r:id="rId10"/>
    <p:sldId id="1245" r:id="rId11"/>
    <p:sldId id="1246" r:id="rId12"/>
    <p:sldId id="1247" r:id="rId13"/>
    <p:sldId id="1170" r:id="rId14"/>
    <p:sldId id="1171" r:id="rId15"/>
    <p:sldId id="1229" r:id="rId16"/>
    <p:sldId id="1213" r:id="rId17"/>
    <p:sldId id="1249" r:id="rId18"/>
    <p:sldId id="1215" r:id="rId19"/>
    <p:sldId id="1217" r:id="rId20"/>
    <p:sldId id="1216" r:id="rId21"/>
    <p:sldId id="1070" r:id="rId22"/>
    <p:sldId id="1248" r:id="rId23"/>
    <p:sldId id="1166" r:id="rId24"/>
    <p:sldId id="1167" r:id="rId25"/>
    <p:sldId id="1242" r:id="rId26"/>
    <p:sldId id="1071" r:id="rId27"/>
    <p:sldId id="1250" r:id="rId28"/>
    <p:sldId id="1251" r:id="rId29"/>
    <p:sldId id="1252" r:id="rId30"/>
    <p:sldId id="1074" r:id="rId31"/>
    <p:sldId id="1236" r:id="rId32"/>
    <p:sldId id="1237" r:id="rId33"/>
    <p:sldId id="1253" r:id="rId34"/>
    <p:sldId id="1243" r:id="rId35"/>
    <p:sldId id="1226" r:id="rId36"/>
    <p:sldId id="1227" r:id="rId37"/>
    <p:sldId id="1228" r:id="rId38"/>
    <p:sldId id="1239" r:id="rId39"/>
    <p:sldId id="1240" r:id="rId40"/>
    <p:sldId id="1072" r:id="rId41"/>
    <p:sldId id="1168" r:id="rId42"/>
    <p:sldId id="1254" r:id="rId43"/>
    <p:sldId id="1225" r:id="rId44"/>
    <p:sldId id="1223" r:id="rId45"/>
    <p:sldId id="1224" r:id="rId46"/>
    <p:sldId id="1235" r:id="rId47"/>
    <p:sldId id="1255" r:id="rId48"/>
    <p:sldId id="1241" r:id="rId49"/>
    <p:sldId id="1127" r:id="rId50"/>
    <p:sldId id="1256" r:id="rId51"/>
    <p:sldId id="1257" r:id="rId52"/>
    <p:sldId id="1138" r:id="rId53"/>
    <p:sldId id="1139" r:id="rId54"/>
    <p:sldId id="1238" r:id="rId55"/>
    <p:sldId id="1140" r:id="rId56"/>
    <p:sldId id="1258" r:id="rId57"/>
    <p:sldId id="1259" r:id="rId58"/>
    <p:sldId id="1260" r:id="rId59"/>
    <p:sldId id="1261" r:id="rId60"/>
    <p:sldId id="1262" r:id="rId61"/>
    <p:sldId id="1263" r:id="rId62"/>
    <p:sldId id="1264" r:id="rId63"/>
    <p:sldId id="1265" r:id="rId64"/>
  </p:sldIdLst>
  <p:sldSz cx="9372600" cy="6858000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1pPr>
    <a:lvl2pPr marL="4572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2pPr>
    <a:lvl3pPr marL="9144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3pPr>
    <a:lvl4pPr marL="13716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4pPr>
    <a:lvl5pPr marL="18288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5pPr>
    <a:lvl6pPr marL="22860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6pPr>
    <a:lvl7pPr marL="27432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7pPr>
    <a:lvl8pPr marL="32004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8pPr>
    <a:lvl9pPr marL="36576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9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024">
          <p15:clr>
            <a:srgbClr val="A4A3A4"/>
          </p15:clr>
        </p15:guide>
        <p15:guide id="2" pos="23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3" name="Abishek" initials="AR [55]" lastIdx="1" clrIdx="22"/>
  <p:cmAuthor id="1" name="Mary Conlee" initials="MC" lastIdx="1" clrIdx="0"/>
  <p:cmAuthor id="24" name="Abishek" initials="AR [56]" lastIdx="1" clrIdx="23"/>
  <p:cmAuthor id="2" name="Mark Kerzner" initials="MK" lastIdx="6" clrIdx="1"/>
  <p:cmAuthor id="25" name="Abishek" initials="AR [57]" lastIdx="1" clrIdx="24"/>
  <p:cmAuthor id="3" name="Mary Beth Conlee" initials="MBC" lastIdx="7" clrIdx="2"/>
  <p:cmAuthor id="26" name="Abishek" initials="AR [58]" lastIdx="1" clrIdx="25"/>
  <p:cmAuthor id="4" name="Michelle" initials="M" lastIdx="5" clrIdx="3"/>
  <p:cmAuthor id="27" name="Abishek" initials="AR [59]" lastIdx="1" clrIdx="26"/>
  <p:cmAuthor id="5" name="Tricia Murphy" initials="TM" lastIdx="4" clrIdx="4">
    <p:extLst/>
  </p:cmAuthor>
  <p:cmAuthor id="6" name="Abishek" initials="AR [8]" lastIdx="1" clrIdx="5"/>
  <p:cmAuthor id="7" name="Abishek" initials="AR [10]" lastIdx="1" clrIdx="6"/>
  <p:cmAuthor id="8" name="Abishek" initials="AR [11]" lastIdx="1" clrIdx="7"/>
  <p:cmAuthor id="9" name="Abishek" initials="AR [12]" lastIdx="1" clrIdx="8"/>
  <p:cmAuthor id="10" name="Abishek" initials="AR [21]" lastIdx="1" clrIdx="9"/>
  <p:cmAuthor id="11" name="Abishek" initials="AR [23]" lastIdx="1" clrIdx="10"/>
  <p:cmAuthor id="12" name="Abishek" initials="AR [20]" lastIdx="1" clrIdx="11"/>
  <p:cmAuthor id="13" name="Abishek" initials="AR [26]" lastIdx="1" clrIdx="12"/>
  <p:cmAuthor id="14" name="Abishek" initials="AR [27]" lastIdx="1" clrIdx="13"/>
  <p:cmAuthor id="15" name="Abishek" initials="AR [28]" lastIdx="1" clrIdx="14"/>
  <p:cmAuthor id="16" name="Abishek" initials="AR [42]" lastIdx="1" clrIdx="15"/>
  <p:cmAuthor id="17" name="Abishek" initials="AR [45]" lastIdx="1" clrIdx="16"/>
  <p:cmAuthor id="18" name="Abishek" initials="AR [48]" lastIdx="1" clrIdx="17"/>
  <p:cmAuthor id="19" name="Abishek" initials="AR [49]" lastIdx="1" clrIdx="18"/>
  <p:cmAuthor id="20" name="Abishek" initials="AR [52]" lastIdx="1" clrIdx="19"/>
  <p:cmAuthor id="21" name="Abishek" initials="AR [53]" lastIdx="1" clrIdx="20"/>
  <p:cmAuthor id="22" name="Abishek" initials="AR [54]" lastIdx="1" clrIdx="2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1A1A1A"/>
    <a:srgbClr val="D6B8EB"/>
    <a:srgbClr val="A77EC7"/>
    <a:srgbClr val="B59BC7"/>
    <a:srgbClr val="C7AAD9"/>
    <a:srgbClr val="C89EDF"/>
    <a:srgbClr val="BD83DF"/>
    <a:srgbClr val="CB89DF"/>
    <a:srgbClr val="CA87D1"/>
    <a:srgbClr val="CF86D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0495" autoAdjust="0"/>
    <p:restoredTop sz="85973" autoAdjust="0"/>
  </p:normalViewPr>
  <p:slideViewPr>
    <p:cSldViewPr>
      <p:cViewPr varScale="1">
        <p:scale>
          <a:sx n="62" d="100"/>
          <a:sy n="62" d="100"/>
        </p:scale>
        <p:origin x="-1758" y="-90"/>
      </p:cViewPr>
      <p:guideLst>
        <p:guide orient="horz" pos="2160"/>
        <p:guide pos="29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>
      <p:cViewPr>
        <p:scale>
          <a:sx n="80" d="100"/>
          <a:sy n="80" d="100"/>
        </p:scale>
        <p:origin x="3296" y="144"/>
      </p:cViewPr>
      <p:guideLst>
        <p:guide orient="horz" pos="3024"/>
        <p:guide pos="2308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8-08-07T11:35:52.374" idx="1">
    <p:pos x="10" y="10"/>
    <p:text>Slide addition at this location</p:tex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7" dt="2018-08-07T14:06:05.560" idx="1">
    <p:pos x="10" y="10"/>
    <p:text>Lab numbers were not at all matching with slides - This is a different convention now, but it can be easily modified to your previous convention</p:tex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8" dt="2018-08-07T14:14:10.540" idx="1">
    <p:pos x="10" y="10"/>
    <p:text>Slide addition at this location - To show what a Jupyter notebook looks like</p:tex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9" dt="2018-08-07T14:14:44.806" idx="1">
    <p:pos x="10" y="10"/>
    <p:text>Slide addition at this location - To give links for installation and visual cues</p:tex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0" dt="2018-08-07T14:17:03.460" idx="1">
    <p:pos x="10" y="10"/>
    <p:text>Lab numbers were not at all matching with slides - This is a different convention now, but it can be easily modified to your previous convention</p:tex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1" dt="2018-08-07T14:18:03.176" idx="1">
    <p:pos x="10" y="10"/>
    <p:text>Slide addition at this location</p:text>
  </p:cm>
</p:cmLst>
</file>

<file path=ppt/comments/comment1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2" dt="2018-08-07T14:18:16.435" idx="1">
    <p:pos x="10" y="10"/>
    <p:text>Slide addition at this location</p:text>
  </p:cm>
</p:cmLst>
</file>

<file path=ppt/comments/comment1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3" dt="2018-08-07T14:18:20.698" idx="1">
    <p:pos x="10" y="10"/>
    <p:text>Slide addition at this location</p:text>
  </p:cm>
</p:cmLst>
</file>

<file path=ppt/comments/comment1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4" dt="2018-08-07T14:18:24.093" idx="1">
    <p:pos x="10" y="10"/>
    <p:text>Slide addition at this location</p:text>
  </p:cm>
</p:cmLst>
</file>

<file path=ppt/comments/comment1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5" dt="2018-08-07T14:18:27.353" idx="1">
    <p:pos x="10" y="10"/>
    <p:text>Slide addition at this location</p:text>
  </p:cm>
</p:cmLst>
</file>

<file path=ppt/comments/comment1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6" dt="2018-08-07T14:18:30.888" idx="1">
    <p:pos x="10" y="10"/>
    <p:text>Slide addition at this location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8" dt="2018-08-07T11:37:27.810" idx="1">
    <p:pos x="10" y="10"/>
    <p:text>Slide addition at this location</p:text>
  </p:cm>
</p:cmLst>
</file>

<file path=ppt/comments/comment2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7" dt="2018-08-07T14:18:34.286" idx="1">
    <p:pos x="10" y="10"/>
    <p:text/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9" dt="2018-08-07T11:37:42.565" idx="1">
    <p:pos x="10" y="10"/>
    <p:text>Slide addition at this location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2" dt="2018-08-07T11:42:50.564" idx="1">
    <p:pos x="10" y="10"/>
    <p:text>Slide addition at this location - to compare length of code for a simple hello world program in different languages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1" dt="2018-08-07T11:45:01.558" idx="1">
    <p:pos x="10" y="10"/>
    <p:text>More links and image added for visual connection</p:tex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3" dt="2018-08-07T11:47:40.208" idx="1">
    <p:pos x="10" y="10"/>
    <p:text>Slide addition at this location - using the python console</p:tex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4" dt="2018-08-07T11:59:29.223" idx="1">
    <p:pos x="10" y="10"/>
    <p:text>Lab numbers were not at all matching with slides - This is a different convention now, but it can be easily modified to your previous convention</p:tex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5" dt="2018-08-07T13:40:17.277" idx="1">
    <p:pos x="10" y="10"/>
    <p:text>Lab numbers were not at all matching with slides - This is a different convention now, but it can be easily modified to your previous convention</p:tex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6" dt="2018-08-07T14:03:20.012" idx="1">
    <p:pos x="10" y="10"/>
    <p:text>Minor edits - image wasn't displaying, added PyDev link, added image</p:tex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3363"/>
            <a:ext cx="3170238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03" tIns="48303" rIns="96603" bIns="48303" numCol="1" anchor="b" anchorCtr="0" compatLnSpc="1">
            <a:prstTxWarp prst="textNoShape">
              <a:avLst/>
            </a:prstTxWarp>
          </a:bodyPr>
          <a:lstStyle>
            <a:lvl1pPr defTabSz="96520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dirty="0"/>
              <a:t>Copyright © 2017 Elephant Scale. All rights reserved.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3363"/>
            <a:ext cx="3170237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03" tIns="48303" rIns="96603" bIns="48303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97E62689-8C7D-4291-A094-4E689FEC4C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392915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tiff>
</file>

<file path=ppt/media/image12.png>
</file>

<file path=ppt/media/image13.png>
</file>

<file path=ppt/media/image14.tiff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4813" y="473075"/>
            <a:ext cx="6492875" cy="4751388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8280" name="Rectangle 8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365250" y="9388475"/>
            <a:ext cx="4578350" cy="173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1" compatLnSpc="1">
            <a:prstTxWarp prst="textNoShape">
              <a:avLst/>
            </a:prstTxWarp>
          </a:bodyPr>
          <a:lstStyle>
            <a:lvl1pPr algn="ctr" defTabSz="965200" eaLnBrk="0" hangingPunct="0">
              <a:defRPr sz="900">
                <a:latin typeface="Arial" charset="0"/>
              </a:defRPr>
            </a:lvl1pPr>
          </a:lstStyle>
          <a:p>
            <a:pPr>
              <a:defRPr/>
            </a:pPr>
            <a:r>
              <a:rPr lang="en-US" dirty="0"/>
              <a:t>Copyright © 2017 Elephant Scale. All rights reserved.</a:t>
            </a:r>
          </a:p>
        </p:txBody>
      </p:sp>
      <p:sp>
        <p:nvSpPr>
          <p:cNvPr id="438281" name="Rectangle 9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400800" y="9388475"/>
            <a:ext cx="554038" cy="173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defTabSz="965200" eaLnBrk="0" hangingPunct="0">
              <a:defRPr b="1">
                <a:latin typeface="Arial" charset="0"/>
              </a:defRPr>
            </a:lvl1pPr>
          </a:lstStyle>
          <a:p>
            <a:pPr>
              <a:defRPr/>
            </a:pPr>
            <a:fld id="{EFAADD5D-AF76-45EE-AA5F-6DAC73BF16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38306" name="Text Box 34"/>
          <p:cNvSpPr txBox="1">
            <a:spLocks noChangeArrowheads="1"/>
          </p:cNvSpPr>
          <p:nvPr/>
        </p:nvSpPr>
        <p:spPr bwMode="auto">
          <a:xfrm>
            <a:off x="271463" y="5176838"/>
            <a:ext cx="617537" cy="25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6386" tIns="48194" rIns="96386" bIns="48194"/>
          <a:lstStyle/>
          <a:p>
            <a:pPr defTabSz="960438">
              <a:defRPr/>
            </a:pPr>
            <a:r>
              <a:rPr lang="en-US" sz="1200" b="1" u="sng" dirty="0">
                <a:latin typeface="Times New Roman" pitchFamily="18" charset="0"/>
                <a:cs typeface="Times New Roman" pitchFamily="18" charset="0"/>
              </a:rPr>
              <a:t>Notes:</a:t>
            </a:r>
          </a:p>
        </p:txBody>
      </p:sp>
      <p:sp>
        <p:nvSpPr>
          <p:cNvPr id="438309" name="Rectangle 37"/>
          <p:cNvSpPr>
            <a:spLocks noGrp="1" noChangeArrowheads="1"/>
          </p:cNvSpPr>
          <p:nvPr>
            <p:ph type="body" sz="quarter" idx="3"/>
          </p:nvPr>
        </p:nvSpPr>
        <p:spPr bwMode="gray">
          <a:xfrm>
            <a:off x="322263" y="5462588"/>
            <a:ext cx="6607175" cy="3751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37" tIns="45768" rIns="91537" bIns="4576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438317" name="Line 45"/>
          <p:cNvSpPr>
            <a:spLocks noChangeShapeType="1"/>
          </p:cNvSpPr>
          <p:nvPr/>
        </p:nvSpPr>
        <p:spPr bwMode="auto">
          <a:xfrm>
            <a:off x="322263" y="9324975"/>
            <a:ext cx="6653212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/>
          <a:lstStyle/>
          <a:p>
            <a:pPr algn="ctr">
              <a:spcBef>
                <a:spcPct val="30000"/>
              </a:spcBef>
              <a:defRPr/>
            </a:pPr>
            <a:endParaRPr lang="en-US" dirty="0">
              <a:latin typeface="Garamond" pitchFamily="-11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53744030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168275" indent="-168275" algn="l" rtl="0" eaLnBrk="0" fontAlgn="base" hangingPunct="0">
      <a:spcBef>
        <a:spcPct val="30000"/>
      </a:spcBef>
      <a:spcAft>
        <a:spcPct val="0"/>
      </a:spcAft>
      <a:buSzPct val="65000"/>
      <a:buFont typeface="Wingdings" pitchFamily="2" charset="2"/>
      <a:buChar char=""/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 pitchFamily="-110" charset="-128"/>
      </a:defRPr>
    </a:lvl1pPr>
    <a:lvl2pPr marL="452438" indent="-169863" algn="l" rtl="0" eaLnBrk="0" fontAlgn="base" hangingPunct="0">
      <a:spcBef>
        <a:spcPct val="30000"/>
      </a:spcBef>
      <a:spcAft>
        <a:spcPct val="0"/>
      </a:spcAft>
      <a:buChar char="–"/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2pPr>
    <a:lvl3pPr marL="744538" indent="-173038" algn="l" rtl="0" eaLnBrk="0" fontAlgn="base" hangingPunct="0">
      <a:spcBef>
        <a:spcPct val="30000"/>
      </a:spcBef>
      <a:spcAft>
        <a:spcPct val="0"/>
      </a:spcAft>
      <a:buChar char="•"/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412530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340318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20300138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35963428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1748908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305779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29514488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2818598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1862570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472261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46977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976967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976967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979682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language was called Python because of Guido’s fascination with the Monty Python TV show. Python’s association with snakes gave rise to snake-like names, such as Anaconda.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64553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725463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725463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651283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2767671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 preferRelativeResize="0">
            <a:picLocks noChangeArrowheads="1"/>
          </p:cNvPicPr>
          <p:nvPr/>
        </p:nvPicPr>
        <p:blipFill rotWithShape="1">
          <a:blip r:embed="rId2"/>
          <a:srcRect t="19473"/>
          <a:stretch/>
        </p:blipFill>
        <p:spPr bwMode="auto">
          <a:xfrm>
            <a:off x="0" y="-1488"/>
            <a:ext cx="2498725" cy="6867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04898" name="Rectangle 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498725" y="4119563"/>
            <a:ext cx="6335713" cy="457200"/>
          </a:xfrm>
        </p:spPr>
        <p:txBody>
          <a:bodyPr>
            <a:spAutoFit/>
          </a:bodyPr>
          <a:lstStyle>
            <a:lvl1pPr marL="0" indent="0" algn="r">
              <a:buFont typeface="Monotype Sorts" pitchFamily="-110" charset="2"/>
              <a:buNone/>
              <a:defRPr sz="20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04900" name="Rectangle 4"/>
          <p:cNvSpPr>
            <a:spLocks noGrp="1" noChangeArrowheads="1"/>
          </p:cNvSpPr>
          <p:nvPr>
            <p:ph type="ctrTitle" sz="quarter"/>
          </p:nvPr>
        </p:nvSpPr>
        <p:spPr>
          <a:xfrm>
            <a:off x="704850" y="2667000"/>
            <a:ext cx="8121650" cy="1214438"/>
          </a:xfrm>
        </p:spPr>
        <p:txBody>
          <a:bodyPr lIns="91440" anchor="ctr"/>
          <a:lstStyle>
            <a:lvl1pPr algn="ctr" defTabSz="1825625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0"/>
            <a:ext cx="8667750" cy="690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34950" y="822325"/>
            <a:ext cx="4375150" cy="564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762500" y="822325"/>
            <a:ext cx="4375150" cy="2744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762500" y="3719513"/>
            <a:ext cx="4375150" cy="2746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0E4B02-67B9-4228-B08B-2561CEE6B94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0"/>
            <a:ext cx="8667750" cy="690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34950" y="822325"/>
            <a:ext cx="4375150" cy="564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2500" y="822325"/>
            <a:ext cx="4375150" cy="564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6CC632-9864-46F1-8EAB-FCD3BB9CEC9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4950" y="822325"/>
            <a:ext cx="8902700" cy="564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03876" name="Rectangle 4"/>
          <p:cNvSpPr>
            <a:spLocks noGrp="1" noChangeArrowheads="1"/>
          </p:cNvSpPr>
          <p:nvPr>
            <p:ph type="sldNum" sz="quarter" idx="4"/>
          </p:nvPr>
        </p:nvSpPr>
        <p:spPr bwMode="hidden">
          <a:xfrm>
            <a:off x="8777288" y="6580188"/>
            <a:ext cx="546100" cy="225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b="1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77EF9825-4C23-4085-A4E3-B5565466BD9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03877" name="Rectangle 5"/>
          <p:cNvSpPr>
            <a:spLocks noGrp="1" noChangeArrowheads="1"/>
          </p:cNvSpPr>
          <p:nvPr>
            <p:ph type="ftr" sz="quarter" idx="3"/>
          </p:nvPr>
        </p:nvSpPr>
        <p:spPr bwMode="hidden">
          <a:xfrm>
            <a:off x="234950" y="6638918"/>
            <a:ext cx="5441950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ctr" eaLnBrk="0" hangingPunct="0">
              <a:spcBef>
                <a:spcPct val="0"/>
              </a:spcBef>
              <a:defRPr sz="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  <p:pic>
        <p:nvPicPr>
          <p:cNvPr id="1030" name="Picture 6"/>
          <p:cNvPicPr preferRelativeResize="0"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ltGray">
          <a:xfrm>
            <a:off x="0" y="0"/>
            <a:ext cx="704850" cy="690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Rectangle 7"/>
          <p:cNvSpPr>
            <a:spLocks noGrp="1" noChangeArrowheads="1"/>
          </p:cNvSpPr>
          <p:nvPr>
            <p:ph type="title"/>
          </p:nvPr>
        </p:nvSpPr>
        <p:spPr bwMode="invGray">
          <a:xfrm>
            <a:off x="704850" y="0"/>
            <a:ext cx="8667750" cy="690563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6" r:id="rId1"/>
    <p:sldLayoutId id="2147483655" r:id="rId2"/>
    <p:sldLayoutId id="2147483654" r:id="rId3"/>
    <p:sldLayoutId id="2147483653" r:id="rId4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+mj-lt"/>
          <a:ea typeface="ＭＳ Ｐゴシック" pitchFamily="-110" charset="-128"/>
          <a:cs typeface="ＭＳ Ｐゴシック" pitchFamily="-110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9pPr>
    </p:titleStyle>
    <p:bodyStyle>
      <a:lvl1pPr marL="290513" indent="-290513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65000"/>
        <a:buFont typeface="Wingdings" pitchFamily="2" charset="2"/>
        <a:buChar char=""/>
        <a:defRPr sz="2400">
          <a:solidFill>
            <a:srgbClr val="000000"/>
          </a:solidFill>
          <a:latin typeface="+mn-lt"/>
          <a:ea typeface="ＭＳ Ｐゴシック" pitchFamily="-110" charset="-128"/>
          <a:cs typeface="ＭＳ Ｐゴシック" pitchFamily="-110" charset="-128"/>
        </a:defRPr>
      </a:lvl1pPr>
      <a:lvl2pPr marL="633413" indent="-22860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Char char="–"/>
        <a:defRPr sz="2200">
          <a:solidFill>
            <a:srgbClr val="000000"/>
          </a:solidFill>
          <a:latin typeface="+mn-lt"/>
          <a:ea typeface="ＭＳ Ｐゴシック" pitchFamily="-110" charset="-128"/>
          <a:cs typeface="ＭＳ Ｐゴシック"/>
        </a:defRPr>
      </a:lvl2pPr>
      <a:lvl3pPr marL="969963" indent="-22225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rgbClr val="000000"/>
          </a:solidFill>
          <a:latin typeface="+mn-lt"/>
          <a:ea typeface="ＭＳ Ｐゴシック" pitchFamily="-110" charset="-128"/>
          <a:cs typeface="ＭＳ Ｐゴシック"/>
        </a:defRPr>
      </a:lvl3pPr>
      <a:lvl4pPr marL="1258888" indent="-228600" algn="l" rtl="0" eaLnBrk="0" fontAlgn="base" hangingPunct="0">
        <a:spcBef>
          <a:spcPct val="0"/>
        </a:spcBef>
        <a:spcAft>
          <a:spcPct val="0"/>
        </a:spcAft>
        <a:buClr>
          <a:srgbClr val="5F5F5F"/>
        </a:buClr>
        <a:buSzPct val="65000"/>
        <a:buFont typeface="Arial Bold" pitchFamily="34" charset="0"/>
        <a:buChar char="‒"/>
        <a:defRPr lang="en-US" dirty="0">
          <a:solidFill>
            <a:srgbClr val="000000"/>
          </a:solidFill>
          <a:latin typeface="+mn-lt"/>
          <a:ea typeface="ＭＳ Ｐゴシック" pitchFamily="-110" charset="-128"/>
          <a:cs typeface="ＭＳ Ｐゴシック"/>
        </a:defRPr>
      </a:lvl4pPr>
      <a:lvl5pPr marL="20558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  <a:cs typeface="ＭＳ Ｐゴシック"/>
        </a:defRPr>
      </a:lvl5pPr>
      <a:lvl6pPr marL="25130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6pPr>
      <a:lvl7pPr marL="29702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7pPr>
      <a:lvl8pPr marL="34274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8pPr>
      <a:lvl9pPr marL="38846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aconda.com/download" TargetMode="External"/><Relationship Id="rId2" Type="http://schemas.openxmlformats.org/officeDocument/2006/relationships/hyperlink" Target="https://www.anaconda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5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spyder-ide/spyder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hyperlink" Target="http://www.pydev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.org/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1.xm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install" TargetMode="External"/><Relationship Id="rId2" Type="http://schemas.openxmlformats.org/officeDocument/2006/relationships/hyperlink" Target="https://jupyter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2.xml"/><Relationship Id="rId4" Type="http://schemas.openxmlformats.org/officeDocument/2006/relationships/image" Target="../media/image12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888/?token=YOURTOKEN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5.xm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zeppelin.apache.org/" TargetMode="External"/><Relationship Id="rId2" Type="http://schemas.openxmlformats.org/officeDocument/2006/relationships/hyperlink" Target="http://www.apache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6.xml"/><Relationship Id="rId5" Type="http://schemas.openxmlformats.org/officeDocument/2006/relationships/image" Target="../media/image15.png"/><Relationship Id="rId4" Type="http://schemas.openxmlformats.org/officeDocument/2006/relationships/hyperlink" Target="https://www.oracle.com/technetwork/java/javase/downloads/index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7.xml"/><Relationship Id="rId2" Type="http://schemas.openxmlformats.org/officeDocument/2006/relationships/hyperlink" Target="http://localhost:8080/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8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share.io/stackups/jupyter-vs-zeppelin" TargetMode="External"/><Relationship Id="rId2" Type="http://schemas.openxmlformats.org/officeDocument/2006/relationships/hyperlink" Target="https://www.linkedin.com/pulse/comprehensive-comparison-jupyter-vs-zeppelin-hoc-q-phan-mba-" TargetMode="Externa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9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0.xm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Python Intro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BC26FDFF-A881-B54A-89AC-EC94B69A8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9613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Introduction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Installing Python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Python Versions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IDEs</a:t>
            </a:r>
          </a:p>
          <a:p>
            <a:pPr marL="404813" lvl="1" indent="0" algn="r">
              <a:buFontTx/>
              <a:buNone/>
            </a:pPr>
            <a:r>
              <a:rPr lang="en-US" sz="2800" kern="0" dirty="0" err="1"/>
              <a:t>Jupyter</a:t>
            </a:r>
            <a:r>
              <a:rPr lang="en-US" sz="2800" kern="0" dirty="0"/>
              <a:t> Notebook</a:t>
            </a:r>
          </a:p>
          <a:p>
            <a:pPr marL="404813" lvl="1" indent="0" algn="r">
              <a:buFontTx/>
              <a:buNone/>
            </a:pP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77919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992583A-9BB3-3E4D-A2F9-B02C1025C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Versions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8F45022-1332-C142-A7A7-01157CF48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v1.x : Not used, (1994-2000)</a:t>
            </a:r>
          </a:p>
          <a:p>
            <a:r>
              <a:rPr lang="en-US" dirty="0"/>
              <a:t>Python v.2.x: Still Used! (2000-2007+)</a:t>
            </a:r>
          </a:p>
          <a:p>
            <a:pPr lvl="1"/>
            <a:r>
              <a:rPr lang="en-US" dirty="0"/>
              <a:t>Still some older libraries are Python 2.x only</a:t>
            </a:r>
          </a:p>
          <a:p>
            <a:pPr lvl="1"/>
            <a:r>
              <a:rPr lang="en-US" dirty="0"/>
              <a:t>Lots of older legacy code</a:t>
            </a:r>
          </a:p>
          <a:p>
            <a:pPr lvl="1"/>
            <a:r>
              <a:rPr lang="en-US" dirty="0"/>
              <a:t>Most new features back-ported into Python 2.x</a:t>
            </a:r>
          </a:p>
          <a:p>
            <a:r>
              <a:rPr lang="en-US" dirty="0"/>
              <a:t>Python x.3.x: Current Version(2007-Present)</a:t>
            </a:r>
          </a:p>
          <a:p>
            <a:pPr lvl="1"/>
            <a:r>
              <a:rPr lang="en-US" dirty="0"/>
              <a:t>Most new features</a:t>
            </a:r>
          </a:p>
          <a:p>
            <a:pPr lvl="1"/>
            <a:r>
              <a:rPr lang="en-US" dirty="0"/>
              <a:t>Most libraries support python 3 </a:t>
            </a:r>
            <a:r>
              <a:rPr lang="en-US" dirty="0" smtClean="0"/>
              <a:t>now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954C18E-3449-754F-84CC-68C903149A0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E83AE5-E854-F84B-B047-ADE6B095F08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4311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021671F-D28A-D34E-9FC5-DA2823970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2 vs Python 3 Incompatibilities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="" xmlns:a16="http://schemas.microsoft.com/office/drawing/2014/main" id="{CCA184FA-48E9-B44B-B378-1748E15E1B83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234953" y="822325"/>
          <a:ext cx="8902701" cy="531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1550">
                  <a:extLst>
                    <a:ext uri="{9D8B030D-6E8A-4147-A177-3AD203B41FA5}">
                      <a16:colId xmlns="" xmlns:a16="http://schemas.microsoft.com/office/drawing/2014/main" val="3483846470"/>
                    </a:ext>
                  </a:extLst>
                </a:gridCol>
                <a:gridCol w="3352800">
                  <a:extLst>
                    <a:ext uri="{9D8B030D-6E8A-4147-A177-3AD203B41FA5}">
                      <a16:colId xmlns="" xmlns:a16="http://schemas.microsoft.com/office/drawing/2014/main" val="2230984941"/>
                    </a:ext>
                  </a:extLst>
                </a:gridCol>
                <a:gridCol w="3308351">
                  <a:extLst>
                    <a:ext uri="{9D8B030D-6E8A-4147-A177-3AD203B41FA5}">
                      <a16:colId xmlns="" xmlns:a16="http://schemas.microsoft.com/office/drawing/2014/main" val="6109911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Python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Python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53080648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r>
                        <a:rPr lang="en-US" sz="1800" dirty="0"/>
                        <a:t>print </a:t>
                      </a:r>
                      <a:r>
                        <a:rPr lang="en-US" sz="1800" dirty="0" smtClean="0"/>
                        <a:t>semantics</a:t>
                      </a:r>
                    </a:p>
                    <a:p>
                      <a:r>
                        <a:rPr lang="en-US" sz="1800" b="1" dirty="0" smtClean="0"/>
                        <a:t>(important)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Statement</a:t>
                      </a:r>
                      <a:endParaRPr lang="en-US" sz="1800" dirty="0"/>
                    </a:p>
                    <a:p>
                      <a:r>
                        <a:rPr lang="en-US" sz="1800" dirty="0">
                          <a:latin typeface="Lucida Sans Typewriter" charset="0"/>
                          <a:ea typeface="Lucida Sans Typewriter" charset="0"/>
                          <a:cs typeface="Lucida Sans Typewriter" charset="0"/>
                        </a:rPr>
                        <a:t>print </a:t>
                      </a:r>
                      <a:r>
                        <a:rPr lang="en-US" sz="1800" dirty="0" smtClean="0">
                          <a:latin typeface="Lucida Sans Typewriter" charset="0"/>
                          <a:ea typeface="Lucida Sans Typewriter" charset="0"/>
                          <a:cs typeface="Lucida Sans Typewriter" charset="0"/>
                        </a:rPr>
                        <a:t>x</a:t>
                      </a:r>
                    </a:p>
                    <a:p>
                      <a:r>
                        <a:rPr lang="en-US" sz="1800" dirty="0" smtClean="0">
                          <a:latin typeface="Lucida Sans Typewriter" charset="0"/>
                          <a:ea typeface="Lucida Sans Typewriter" charset="0"/>
                          <a:cs typeface="Lucida Sans Typewriter" charset="0"/>
                        </a:rPr>
                        <a:t># no parenthesis</a:t>
                      </a:r>
                      <a:endParaRPr lang="en-US" sz="1800" dirty="0">
                        <a:latin typeface="Lucida Sans Typewriter" charset="0"/>
                        <a:ea typeface="Lucida Sans Typewriter" charset="0"/>
                        <a:cs typeface="Lucida Sans Typewriter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Built-in function</a:t>
                      </a:r>
                    </a:p>
                    <a:p>
                      <a:pPr marL="0" algn="l" defTabSz="4572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Lucida Sans Typewriter" charset="0"/>
                          <a:ea typeface="Lucida Sans Typewriter" charset="0"/>
                          <a:cs typeface="Lucida Sans Typewriter" charset="0"/>
                        </a:rPr>
                        <a:t>p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Lucida Sans Typewriter" charset="0"/>
                          <a:ea typeface="Lucida Sans Typewriter" charset="0"/>
                          <a:cs typeface="Lucida Sans Typewriter" charset="0"/>
                        </a:rPr>
                        <a:t>rint(x)</a:t>
                      </a:r>
                    </a:p>
                    <a:p>
                      <a:pPr marL="0" algn="l" defTabSz="457200" rtl="0" eaLnBrk="1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Lucida Sans Typewriter" charset="0"/>
                          <a:ea typeface="Lucida Sans Typewriter" charset="0"/>
                          <a:cs typeface="Lucida Sans Typewriter" charset="0"/>
                        </a:rPr>
                        <a:t># note parenthesis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Lucida Sans Typewriter" charset="0"/>
                        <a:ea typeface="Lucida Sans Typewriter" charset="0"/>
                        <a:cs typeface="Lucida Sans Typewriter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10017480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1800" dirty="0"/>
                        <a:t>input vs </a:t>
                      </a:r>
                      <a:r>
                        <a:rPr lang="en-US" sz="1800" dirty="0" err="1"/>
                        <a:t>raw_input</a:t>
                      </a:r>
                      <a:r>
                        <a:rPr lang="en-US" sz="1800" dirty="0" smtClean="0"/>
                        <a:t>()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/>
                        <a:t>(important)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input() evaluates input as </a:t>
                      </a:r>
                      <a:r>
                        <a:rPr lang="en-US" sz="1800" dirty="0" smtClean="0"/>
                        <a:t>code.</a:t>
                      </a:r>
                    </a:p>
                    <a:p>
                      <a:r>
                        <a:rPr lang="en-US" sz="1800" dirty="0" err="1" smtClean="0"/>
                        <a:t>raw_input</a:t>
                      </a:r>
                      <a:r>
                        <a:rPr lang="en-US" sz="1800" dirty="0" smtClean="0"/>
                        <a:t> </a:t>
                      </a:r>
                      <a:r>
                        <a:rPr lang="en-US" sz="1800" dirty="0"/>
                        <a:t>returns data as string()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i</a:t>
                      </a:r>
                      <a:r>
                        <a:rPr lang="en-US" sz="1800" dirty="0" smtClean="0"/>
                        <a:t>nput</a:t>
                      </a:r>
                      <a:r>
                        <a:rPr lang="en-US" sz="1800" dirty="0"/>
                        <a:t>() returns data as </a:t>
                      </a:r>
                      <a:r>
                        <a:rPr lang="en-US" sz="1800" dirty="0" smtClean="0"/>
                        <a:t>string</a:t>
                      </a:r>
                    </a:p>
                    <a:p>
                      <a:r>
                        <a:rPr lang="en-US" sz="1800" dirty="0" smtClean="0"/>
                        <a:t>There </a:t>
                      </a:r>
                      <a:r>
                        <a:rPr lang="en-US" sz="1800" dirty="0"/>
                        <a:t>is no </a:t>
                      </a:r>
                      <a:r>
                        <a:rPr lang="en-US" sz="1800" dirty="0" err="1"/>
                        <a:t>raw_input</a:t>
                      </a:r>
                      <a:r>
                        <a:rPr lang="en-US" sz="18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5241682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dirty="0"/>
                        <a:t>reduce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Statement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Built-in function in </a:t>
                      </a:r>
                      <a:r>
                        <a:rPr lang="en-US" sz="1800" dirty="0" err="1"/>
                        <a:t>functools</a:t>
                      </a:r>
                      <a:r>
                        <a:rPr lang="en-US" sz="1800" dirty="0"/>
                        <a:t> namespace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23287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Annotations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Specified annotation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User-defined annotations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8148433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dirty="0"/>
                        <a:t>Unicode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separate “</a:t>
                      </a:r>
                      <a:r>
                        <a:rPr lang="en-US" sz="1800" dirty="0" err="1"/>
                        <a:t>str</a:t>
                      </a:r>
                      <a:r>
                        <a:rPr lang="en-US" sz="1800" dirty="0"/>
                        <a:t>” (ascii) vs ”</a:t>
                      </a:r>
                      <a:r>
                        <a:rPr lang="en-US" sz="1800" dirty="0" err="1"/>
                        <a:t>unicode</a:t>
                      </a:r>
                      <a:r>
                        <a:rPr lang="en-US" sz="1800" dirty="0"/>
                        <a:t>” types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All strings are internally stored as </a:t>
                      </a:r>
                      <a:r>
                        <a:rPr lang="en-US" sz="1800" dirty="0" smtClean="0"/>
                        <a:t>Unicode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8698374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1800" dirty="0"/>
                        <a:t>Integer </a:t>
                      </a:r>
                      <a:r>
                        <a:rPr lang="en-US" sz="1800" dirty="0" smtClean="0"/>
                        <a:t>Division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/>
                        <a:t>(important)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 / 2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 / 2 = </a:t>
                      </a:r>
                      <a:r>
                        <a:rPr lang="en-US" sz="1800" dirty="0" smtClean="0"/>
                        <a:t>2.5</a:t>
                      </a:r>
                    </a:p>
                    <a:p>
                      <a:r>
                        <a:rPr lang="en-US" sz="1800" dirty="0" smtClean="0"/>
                        <a:t># </a:t>
                      </a:r>
                      <a:r>
                        <a:rPr lang="en-US" sz="1800" dirty="0" err="1" smtClean="0"/>
                        <a:t>int</a:t>
                      </a:r>
                      <a:r>
                        <a:rPr lang="en-US" sz="1800" dirty="0" smtClean="0"/>
                        <a:t> to float auto-conversion</a:t>
                      </a:r>
                      <a:endParaRPr lang="en-US" sz="1800" dirty="0"/>
                    </a:p>
                    <a:p>
                      <a:r>
                        <a:rPr lang="en-US" sz="1800" dirty="0"/>
                        <a:t>5 // 2 = </a:t>
                      </a:r>
                      <a:r>
                        <a:rPr lang="en-US" sz="1800" dirty="0" smtClean="0"/>
                        <a:t>2</a:t>
                      </a:r>
                    </a:p>
                    <a:p>
                      <a:r>
                        <a:rPr lang="en-US" sz="1800" dirty="0" smtClean="0"/>
                        <a:t># note </a:t>
                      </a:r>
                      <a:r>
                        <a:rPr lang="en-US" sz="1800" dirty="0"/>
                        <a:t>the </a:t>
                      </a:r>
                      <a:r>
                        <a:rPr lang="en-US" sz="1800" dirty="0" smtClean="0"/>
                        <a:t>// for</a:t>
                      </a:r>
                      <a:r>
                        <a:rPr lang="en-US" sz="1800" baseline="0" dirty="0" smtClean="0"/>
                        <a:t> integer division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71321740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72828A9-36CC-494D-98B1-719AA0D6D6AF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B47FCD4-8A63-DD46-ABA0-39834572B58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15320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1EFF819-86BC-A44B-894D-81EF7A880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you use Python 2 or Python 3?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0749D50-A93D-3548-9034-862D895AB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should use python 2 </a:t>
            </a:r>
            <a:r>
              <a:rPr lang="en-US" b="1" dirty="0"/>
              <a:t>only</a:t>
            </a:r>
            <a:r>
              <a:rPr lang="en-US" dirty="0"/>
              <a:t> if you have the </a:t>
            </a:r>
            <a:r>
              <a:rPr lang="en-US" dirty="0" smtClean="0"/>
              <a:t>following:</a:t>
            </a:r>
            <a:endParaRPr lang="en-US" dirty="0"/>
          </a:p>
          <a:p>
            <a:pPr lvl="1"/>
            <a:r>
              <a:rPr lang="en-US" dirty="0"/>
              <a:t>You inherit a large codebase of legacy python 2 </a:t>
            </a:r>
            <a:r>
              <a:rPr lang="en-US" dirty="0" smtClean="0"/>
              <a:t>code</a:t>
            </a:r>
            <a:endParaRPr lang="en-US" dirty="0"/>
          </a:p>
          <a:p>
            <a:pPr lvl="1"/>
            <a:r>
              <a:rPr lang="en-US" dirty="0"/>
              <a:t>You need a python package that only supports python </a:t>
            </a:r>
            <a:r>
              <a:rPr lang="en-US" dirty="0" smtClean="0"/>
              <a:t>2</a:t>
            </a:r>
            <a:endParaRPr lang="en-US" dirty="0"/>
          </a:p>
          <a:p>
            <a:pPr lvl="2"/>
            <a:r>
              <a:rPr lang="en-US" dirty="0"/>
              <a:t>(These are becoming increasingly rare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The community will continue to support Python 2 </a:t>
            </a:r>
            <a:r>
              <a:rPr lang="en-US" dirty="0" smtClean="0"/>
              <a:t>indefinitely</a:t>
            </a:r>
            <a:endParaRPr lang="en-US" dirty="0"/>
          </a:p>
          <a:p>
            <a:pPr lvl="2"/>
            <a:r>
              <a:rPr lang="en-US" dirty="0"/>
              <a:t>But new features will always show up in Python 3 </a:t>
            </a:r>
            <a:r>
              <a:rPr lang="en-US" dirty="0" smtClean="0"/>
              <a:t>first</a:t>
            </a:r>
            <a:endParaRPr lang="en-US" dirty="0"/>
          </a:p>
          <a:p>
            <a:r>
              <a:rPr lang="en-US" dirty="0"/>
              <a:t>Python 3 is the future (and present) of </a:t>
            </a:r>
            <a:r>
              <a:rPr lang="en-US" dirty="0" smtClean="0"/>
              <a:t>Python</a:t>
            </a:r>
            <a:endParaRPr lang="en-US" dirty="0"/>
          </a:p>
          <a:p>
            <a:pPr lvl="1"/>
            <a:r>
              <a:rPr lang="en-US" dirty="0"/>
              <a:t>New development done </a:t>
            </a:r>
            <a:r>
              <a:rPr lang="en-US" dirty="0" smtClean="0"/>
              <a:t>here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B5D7AB3-9D2E-DE41-98D6-518A092A6016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570F72E-26BF-FE4D-B929-A0E51244A2F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68634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2469E9-6666-0A4E-BF8F-5DD1449A1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Versus R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6319E5F3-C7B2-8041-AF5D-C0E3208502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058051059"/>
              </p:ext>
            </p:extLst>
          </p:nvPr>
        </p:nvGraphicFramePr>
        <p:xfrm>
          <a:off x="234950" y="822325"/>
          <a:ext cx="8902700" cy="351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1350">
                  <a:extLst>
                    <a:ext uri="{9D8B030D-6E8A-4147-A177-3AD203B41FA5}">
                      <a16:colId xmlns:a16="http://schemas.microsoft.com/office/drawing/2014/main" xmlns="" val="3629049949"/>
                    </a:ext>
                  </a:extLst>
                </a:gridCol>
                <a:gridCol w="4451350">
                  <a:extLst>
                    <a:ext uri="{9D8B030D-6E8A-4147-A177-3AD203B41FA5}">
                      <a16:colId xmlns:a16="http://schemas.microsoft.com/office/drawing/2014/main" xmlns="" val="13083195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82862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General Purpose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Specialized for Statistics and Analytics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561375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Object-Oriented Approach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Mixed Paradigm: Procedural/Functional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70519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Large Package Repository: </a:t>
                      </a:r>
                      <a:r>
                        <a:rPr lang="en-US" dirty="0" err="1"/>
                        <a:t>PyPI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Huge Package Repository; CRAN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71055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Dynamic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Dynamic Language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39729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Uses various editors, IDEs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Rstudio</a:t>
                      </a:r>
                      <a:r>
                        <a:rPr lang="en-US" dirty="0"/>
                        <a:t> is highly integrated IDE for 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72656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Favored by Computer Scientists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Favored By Statisticians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97004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Summary</a:t>
                      </a:r>
                      <a:r>
                        <a:rPr lang="en-US" dirty="0"/>
                        <a:t>: General Purpose Language now used widely in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Summary</a:t>
                      </a:r>
                      <a:r>
                        <a:rPr lang="en-US" dirty="0"/>
                        <a:t>: Specialized Language for Statistical Programming now used widely in analytics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578809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C1153FB-5293-0F43-9BA8-AA70C116E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B63689C-0D2C-DD46-A8BD-A09D20A46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4767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522635E-8530-744F-BC2A-E17D74CB1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Versus Java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BC1079EA-6E04-F44F-89CC-E8C3026EA9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206040235"/>
              </p:ext>
            </p:extLst>
          </p:nvPr>
        </p:nvGraphicFramePr>
        <p:xfrm>
          <a:off x="234950" y="822325"/>
          <a:ext cx="89027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1350">
                  <a:extLst>
                    <a:ext uri="{9D8B030D-6E8A-4147-A177-3AD203B41FA5}">
                      <a16:colId xmlns:a16="http://schemas.microsoft.com/office/drawing/2014/main" xmlns="" val="4026311488"/>
                    </a:ext>
                  </a:extLst>
                </a:gridCol>
                <a:gridCol w="4451350">
                  <a:extLst>
                    <a:ext uri="{9D8B030D-6E8A-4147-A177-3AD203B41FA5}">
                      <a16:colId xmlns:a16="http://schemas.microsoft.com/office/drawing/2014/main" xmlns="" val="22922332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51027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Dynamically Typed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Statically Typed Language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9502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Interactive REPL Shell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REPL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5677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Can’t build dependencies into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 build dependencies into a FAT JAR.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13707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Good for interactive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Good for “productionizing” analytics.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29013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Relatively slow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Faster (but not as fast as native code).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68441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Interpreted (from bytecode)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Usually JIT compiled.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05321777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F53C8A-C07D-CC48-91AE-43A199EFD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9F5ECFB-6CD7-444D-AA5D-62D8F2D80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59250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712255-0900-734A-A5D8-D2293DDA5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vs </a:t>
            </a:r>
            <a:r>
              <a:rPr lang="en-US" dirty="0" err="1"/>
              <a:t>Javascript</a:t>
            </a:r>
            <a:r>
              <a:rPr lang="en-US" dirty="0"/>
              <a:t>/Node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13ADD02A-DEAA-4743-BBB8-F908789A54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464143814"/>
              </p:ext>
            </p:extLst>
          </p:nvPr>
        </p:nvGraphicFramePr>
        <p:xfrm>
          <a:off x="234950" y="822325"/>
          <a:ext cx="8902701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7567">
                  <a:extLst>
                    <a:ext uri="{9D8B030D-6E8A-4147-A177-3AD203B41FA5}">
                      <a16:colId xmlns:a16="http://schemas.microsoft.com/office/drawing/2014/main" xmlns="" val="2368425082"/>
                    </a:ext>
                  </a:extLst>
                </a:gridCol>
                <a:gridCol w="2967567">
                  <a:extLst>
                    <a:ext uri="{9D8B030D-6E8A-4147-A177-3AD203B41FA5}">
                      <a16:colId xmlns:a16="http://schemas.microsoft.com/office/drawing/2014/main" xmlns="" val="484040195"/>
                    </a:ext>
                  </a:extLst>
                </a:gridCol>
                <a:gridCol w="2967567">
                  <a:extLst>
                    <a:ext uri="{9D8B030D-6E8A-4147-A177-3AD203B41FA5}">
                      <a16:colId xmlns:a16="http://schemas.microsoft.com/office/drawing/2014/main" xmlns="" val="18626121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Javascript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03502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Typing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Dynamic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Dynamic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5164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Code Execution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Interpreted from Bytecode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V8: Interpreted from Bytecode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10506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Runs client-side code in browser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1904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Runs server side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 (using </a:t>
                      </a:r>
                      <a:r>
                        <a:rPr lang="en-US" dirty="0" err="1"/>
                        <a:t>node.js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83317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Standard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Extensive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Minimalistic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78693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Package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via pip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via </a:t>
                      </a:r>
                      <a:r>
                        <a:rPr lang="en-US" dirty="0" err="1"/>
                        <a:t>npm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48299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Code Legibility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Generally 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 be very unreadable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194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Native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Usually use native code in packages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common.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6748524"/>
                  </a:ext>
                </a:extLst>
              </a:tr>
              <a:tr h="584835">
                <a:tc>
                  <a:txBody>
                    <a:bodyPr/>
                    <a:lstStyle/>
                    <a:p>
                      <a:r>
                        <a:rPr lang="en-US" dirty="0"/>
                        <a:t>Summary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Good for science, data science, AI/machine learning, data munging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Good for web services and back-end for web development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18527252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79F0114-0421-204D-BB62-7DEFEF165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9135E31-2878-344F-9D4C-D22F6F7B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67748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E47F41-E87D-CF46-8D6D-13E4A9981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Popularity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D5156F5-5BB0-0A45-85AC-16B59D81D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Most popular language in 2018 on Stack Overflow</a:t>
            </a:r>
          </a:p>
          <a:p>
            <a:pPr lvl="1"/>
            <a:r>
              <a:rPr lang="en-US" dirty="0"/>
              <a:t>(Other than </a:t>
            </a:r>
            <a:r>
              <a:rPr lang="en-US" dirty="0" err="1"/>
              <a:t>Javascript</a:t>
            </a:r>
            <a:r>
              <a:rPr lang="en-US" dirty="0"/>
              <a:t>)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48E246C-D558-CB45-B995-F9A1F5B34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9A1CDDF-5889-5343-BD4B-0B89D407F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C48347B-0629-6B4F-951A-0E4281461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710612"/>
            <a:ext cx="7162800" cy="498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83828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 “Hello, world!” comparison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32940"/>
          <a:stretch/>
        </p:blipFill>
        <p:spPr>
          <a:xfrm>
            <a:off x="114304" y="884016"/>
            <a:ext cx="4800599" cy="5669187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45585"/>
          <a:stretch/>
        </p:blipFill>
        <p:spPr>
          <a:xfrm>
            <a:off x="4914903" y="803106"/>
            <a:ext cx="4255253" cy="574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00576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8AA2E1-A6C6-7042-B7A1-3339A67F1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B52C2B7-AE4C-7C43-8798-06A5C6E12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uses Python?</a:t>
            </a:r>
          </a:p>
          <a:p>
            <a:endParaRPr lang="en-US" dirty="0"/>
          </a:p>
          <a:p>
            <a:r>
              <a:rPr lang="en-US" dirty="0"/>
              <a:t>Python is very commonly used in the following areas:</a:t>
            </a:r>
          </a:p>
          <a:p>
            <a:pPr lvl="1"/>
            <a:r>
              <a:rPr lang="en-US" dirty="0"/>
              <a:t>Web </a:t>
            </a:r>
            <a:r>
              <a:rPr lang="en-US" dirty="0" smtClean="0"/>
              <a:t>Programming</a:t>
            </a:r>
          </a:p>
          <a:p>
            <a:pPr lvl="1"/>
            <a:r>
              <a:rPr lang="en-US" dirty="0" smtClean="0"/>
              <a:t>Web Scraping 	</a:t>
            </a:r>
            <a:endParaRPr lang="en-US" dirty="0"/>
          </a:p>
          <a:p>
            <a:pPr lvl="1"/>
            <a:r>
              <a:rPr lang="en-US" dirty="0"/>
              <a:t>Microservices</a:t>
            </a:r>
          </a:p>
          <a:p>
            <a:pPr lvl="1"/>
            <a:r>
              <a:rPr lang="en-US" dirty="0"/>
              <a:t>System Automation Tasks</a:t>
            </a:r>
          </a:p>
          <a:p>
            <a:pPr lvl="1"/>
            <a:r>
              <a:rPr lang="en-US" dirty="0"/>
              <a:t>Scientific Programming</a:t>
            </a:r>
          </a:p>
          <a:p>
            <a:pPr lvl="1"/>
            <a:r>
              <a:rPr lang="en-US" dirty="0"/>
              <a:t>Data Analysis / Data Science</a:t>
            </a:r>
          </a:p>
          <a:p>
            <a:pPr lvl="1"/>
            <a:r>
              <a:rPr lang="en-US" dirty="0"/>
              <a:t>Machine </a:t>
            </a:r>
            <a:r>
              <a:rPr lang="en-US" dirty="0" smtClean="0"/>
              <a:t>Learning/Deep Learning and </a:t>
            </a:r>
            <a:r>
              <a:rPr lang="en-US" dirty="0"/>
              <a:t>AI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E6B7A65-1357-CA41-B64C-9A656559B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B9B2009-3EAA-534A-9D4D-F28DF3650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574810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94E295-9F28-EC44-9004-2683E6ABF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Python Interpreted?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79F12C-571B-C846-B3F0-A0C2DF77E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Python (</a:t>
            </a:r>
            <a:r>
              <a:rPr lang="en-US" dirty="0" err="1"/>
              <a:t>CPython</a:t>
            </a:r>
            <a:r>
              <a:rPr lang="en-US" dirty="0"/>
              <a:t>) is </a:t>
            </a:r>
            <a:r>
              <a:rPr lang="en-US" dirty="0">
                <a:solidFill>
                  <a:schemeClr val="accent2"/>
                </a:solidFill>
              </a:rPr>
              <a:t>byte-code</a:t>
            </a:r>
            <a:r>
              <a:rPr lang="en-US" dirty="0"/>
              <a:t> interpreted</a:t>
            </a:r>
          </a:p>
          <a:p>
            <a:pPr lvl="1"/>
            <a:r>
              <a:rPr lang="en-US" dirty="0"/>
              <a:t>This means it will first just-in-time (JIT) compile the code to bytecode. (.</a:t>
            </a:r>
            <a:r>
              <a:rPr lang="en-US" dirty="0" err="1"/>
              <a:t>pyc</a:t>
            </a:r>
            <a:r>
              <a:rPr lang="en-US" dirty="0"/>
              <a:t> code)</a:t>
            </a:r>
          </a:p>
          <a:p>
            <a:pPr lvl="1"/>
            <a:r>
              <a:rPr lang="en-US" dirty="0"/>
              <a:t>Then, it will interpret (rather than compile) the bytecode</a:t>
            </a:r>
          </a:p>
          <a:p>
            <a:pPr lvl="1"/>
            <a:r>
              <a:rPr lang="en-US" dirty="0"/>
              <a:t>This allows for dynamic code and environment.</a:t>
            </a:r>
          </a:p>
          <a:p>
            <a:r>
              <a:rPr lang="en-US" dirty="0" err="1"/>
              <a:t>Cython</a:t>
            </a:r>
            <a:r>
              <a:rPr lang="en-US" dirty="0"/>
              <a:t> (C + Python) is </a:t>
            </a:r>
            <a:r>
              <a:rPr lang="en-US" dirty="0">
                <a:solidFill>
                  <a:schemeClr val="accent2"/>
                </a:solidFill>
              </a:rPr>
              <a:t>compiled</a:t>
            </a:r>
            <a:r>
              <a:rPr lang="en-US" dirty="0"/>
              <a:t> much like C/C++</a:t>
            </a:r>
          </a:p>
          <a:p>
            <a:pPr lvl="1"/>
            <a:r>
              <a:rPr lang="en-US" dirty="0" err="1"/>
              <a:t>Cython</a:t>
            </a:r>
            <a:r>
              <a:rPr lang="en-US" dirty="0"/>
              <a:t> will first translate the Python code into C/C++</a:t>
            </a:r>
          </a:p>
          <a:p>
            <a:pPr lvl="1"/>
            <a:r>
              <a:rPr lang="en-US" dirty="0"/>
              <a:t>It will then combine that code with custom C/C++ code</a:t>
            </a:r>
          </a:p>
          <a:p>
            <a:pPr lvl="1"/>
            <a:r>
              <a:rPr lang="en-US" dirty="0"/>
              <a:t>It will then compile it into native code.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5DC746E-34F8-0B48-9B78-69CB0E946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75BF7AA-D0C3-564D-9EFB-ABC0C2D99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05200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ＭＳ Ｐゴシック"/>
              </a:rPr>
              <a:t>Lesson Objectives</a:t>
            </a:r>
          </a:p>
        </p:txBody>
      </p:sp>
      <p:sp>
        <p:nvSpPr>
          <p:cNvPr id="327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838200"/>
            <a:ext cx="8718550" cy="5627688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dirty="0">
                <a:ea typeface="ＭＳ Ｐゴシック"/>
                <a:cs typeface="ＭＳ Ｐゴシック"/>
              </a:rPr>
              <a:t>Learn about Python</a:t>
            </a:r>
          </a:p>
          <a:p>
            <a:pPr indent="-365760">
              <a:spcBef>
                <a:spcPts val="0"/>
              </a:spcBef>
            </a:pPr>
            <a:r>
              <a:rPr lang="en-US" dirty="0">
                <a:ea typeface="ＭＳ Ｐゴシック"/>
                <a:cs typeface="ＭＳ Ｐゴシック"/>
              </a:rPr>
              <a:t>Learn “The Zen of Python”</a:t>
            </a:r>
          </a:p>
          <a:p>
            <a:pPr indent="-365760">
              <a:spcBef>
                <a:spcPts val="0"/>
              </a:spcBef>
            </a:pPr>
            <a:r>
              <a:rPr lang="en-US" dirty="0">
                <a:ea typeface="ＭＳ Ｐゴシック"/>
                <a:cs typeface="ＭＳ Ｐゴシック"/>
              </a:rPr>
              <a:t>Learn about Python 2.x vs Python 3.x</a:t>
            </a:r>
          </a:p>
          <a:p>
            <a:pPr indent="-365760">
              <a:spcBef>
                <a:spcPts val="0"/>
              </a:spcBef>
            </a:pPr>
            <a:r>
              <a:rPr lang="en-US" dirty="0">
                <a:ea typeface="ＭＳ Ｐゴシック"/>
                <a:cs typeface="ＭＳ Ｐゴシック"/>
              </a:rPr>
              <a:t>Python IDEs</a:t>
            </a:r>
          </a:p>
          <a:p>
            <a:pPr indent="-365760">
              <a:spcBef>
                <a:spcPts val="0"/>
              </a:spcBef>
            </a:pPr>
            <a:r>
              <a:rPr lang="en-US" dirty="0" err="1">
                <a:ea typeface="ＭＳ Ｐゴシック"/>
                <a:cs typeface="ＭＳ Ｐゴシック"/>
              </a:rPr>
              <a:t>Jupyter</a:t>
            </a:r>
            <a:r>
              <a:rPr lang="en-US" dirty="0">
                <a:ea typeface="ＭＳ Ｐゴシック"/>
                <a:cs typeface="ＭＳ Ｐゴシック"/>
              </a:rPr>
              <a:t> Notebook.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11509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AEF8E1-9404-A44D-99BA-9FA604E6D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Python Fast?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0BA10A3-9154-D047-BF6A-D0C911DC3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Pure python code is fairly slow</a:t>
            </a:r>
          </a:p>
          <a:p>
            <a:pPr lvl="1"/>
            <a:r>
              <a:rPr lang="en-US" dirty="0"/>
              <a:t>Faster than purely interpreted languages (LISP, Smalltalk, shell scripts)</a:t>
            </a:r>
          </a:p>
          <a:p>
            <a:pPr lvl="1"/>
            <a:r>
              <a:rPr lang="en-US" dirty="0"/>
              <a:t>But slower than managed languages like Java, .NET</a:t>
            </a:r>
          </a:p>
          <a:p>
            <a:pPr lvl="1"/>
            <a:r>
              <a:rPr lang="en-US" dirty="0"/>
              <a:t>And much slower than pure native code like C/C++/Fortran.</a:t>
            </a:r>
          </a:p>
          <a:p>
            <a:r>
              <a:rPr lang="en-US" dirty="0"/>
              <a:t>Python does allow users to write native code</a:t>
            </a:r>
          </a:p>
          <a:p>
            <a:pPr lvl="1"/>
            <a:r>
              <a:rPr lang="en-US" dirty="0"/>
              <a:t>Python integrates with C, C++, Fortran, etc.</a:t>
            </a:r>
          </a:p>
          <a:p>
            <a:pPr lvl="1"/>
            <a:r>
              <a:rPr lang="en-US" dirty="0"/>
              <a:t>Typically performance sensitive code is written in native code (usually C/C++)</a:t>
            </a:r>
          </a:p>
          <a:p>
            <a:pPr lvl="1"/>
            <a:r>
              <a:rPr lang="en-US" dirty="0" err="1"/>
              <a:t>Cython</a:t>
            </a:r>
            <a:r>
              <a:rPr lang="en-US" dirty="0"/>
              <a:t> compiler: allows you to mix C, C++ and python code</a:t>
            </a:r>
          </a:p>
          <a:p>
            <a:r>
              <a:rPr lang="en-US" dirty="0"/>
              <a:t>Native code is Fast!</a:t>
            </a:r>
          </a:p>
          <a:p>
            <a:r>
              <a:rPr lang="en-US" dirty="0"/>
              <a:t>Write Native code (C/C++) for performance sensitive parts,</a:t>
            </a:r>
          </a:p>
          <a:p>
            <a:pPr lvl="1"/>
            <a:r>
              <a:rPr lang="en-US" dirty="0"/>
              <a:t>Everything else, pure python!  Much easier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C9922C2-5EE9-7442-8FF4-327ED1961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2C91556-9D2C-7845-A333-A403CE514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82802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2149475"/>
          </a:xfrm>
        </p:spPr>
        <p:txBody>
          <a:bodyPr/>
          <a:lstStyle/>
          <a:p>
            <a:r>
              <a:rPr lang="en-US" dirty="0"/>
              <a:t>Recommend downloading Anaconda from Continuum Analytics.</a:t>
            </a:r>
          </a:p>
          <a:p>
            <a:r>
              <a:rPr lang="en-US" dirty="0"/>
              <a:t>Download Free version (</a:t>
            </a:r>
            <a:r>
              <a:rPr lang="en-US" dirty="0" err="1"/>
              <a:t>Ananaconda</a:t>
            </a:r>
            <a:r>
              <a:rPr lang="en-US" dirty="0"/>
              <a:t> Distribution)</a:t>
            </a:r>
          </a:p>
          <a:p>
            <a:r>
              <a:rPr lang="en-US" dirty="0"/>
              <a:t>http://</a:t>
            </a:r>
            <a:r>
              <a:rPr lang="en-US" dirty="0" err="1"/>
              <a:t>www.anaconda.com</a:t>
            </a:r>
            <a:r>
              <a:rPr lang="en-US" dirty="0"/>
              <a:t>/download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62300" y="4912195"/>
            <a:ext cx="2582840" cy="7043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2"/>
                </a:solidFill>
              </a:rPr>
              <a:t>Python runtime</a:t>
            </a:r>
          </a:p>
        </p:txBody>
      </p:sp>
      <p:sp>
        <p:nvSpPr>
          <p:cNvPr id="7" name="Rectangle 6"/>
          <p:cNvSpPr/>
          <p:nvPr/>
        </p:nvSpPr>
        <p:spPr>
          <a:xfrm>
            <a:off x="3162300" y="3962400"/>
            <a:ext cx="1472859" cy="949795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2"/>
                </a:solidFill>
              </a:rPr>
              <a:t>Anaconda</a:t>
            </a:r>
          </a:p>
        </p:txBody>
      </p:sp>
    </p:spTree>
    <p:extLst>
      <p:ext uri="{BB962C8B-B14F-4D97-AF65-F5344CB8AC3E}">
        <p14:creationId xmlns:p14="http://schemas.microsoft.com/office/powerpoint/2010/main" xmlns="" val="13906091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8"/>
            <a:ext cx="8902700" cy="2149475"/>
          </a:xfrm>
        </p:spPr>
        <p:txBody>
          <a:bodyPr>
            <a:normAutofit/>
          </a:bodyPr>
          <a:lstStyle/>
          <a:p>
            <a:r>
              <a:rPr lang="en-US" dirty="0" smtClean="0"/>
              <a:t>We recommend </a:t>
            </a:r>
            <a:r>
              <a:rPr lang="en-US" dirty="0"/>
              <a:t>downloading Anaconda from Continuum Analytics - </a:t>
            </a:r>
            <a:r>
              <a:rPr lang="en-US" dirty="0">
                <a:hlinkClick r:id="rId2"/>
              </a:rPr>
              <a:t>https://www.anaconda.com</a:t>
            </a:r>
            <a:r>
              <a:rPr lang="en-US" dirty="0" smtClean="0">
                <a:hlinkClick r:id="rId2"/>
              </a:rPr>
              <a:t>/</a:t>
            </a:r>
            <a:endParaRPr lang="en-US" dirty="0"/>
          </a:p>
          <a:p>
            <a:r>
              <a:rPr lang="en-US" dirty="0"/>
              <a:t>Download </a:t>
            </a:r>
            <a:r>
              <a:rPr lang="en-US" dirty="0" smtClean="0"/>
              <a:t>the free </a:t>
            </a:r>
            <a:r>
              <a:rPr lang="en-US" dirty="0"/>
              <a:t>version </a:t>
            </a:r>
            <a:r>
              <a:rPr lang="en-US" dirty="0" smtClean="0"/>
              <a:t>of Anaconda Distribution for Windows / Mac / Linux at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www.anaconda.com/download</a:t>
            </a:r>
            <a:endParaRPr lang="en-US" dirty="0" smtClean="0"/>
          </a:p>
          <a:p>
            <a:r>
              <a:rPr lang="en-US" dirty="0" smtClean="0"/>
              <a:t>Ensure to get the Python 3.* version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946503" y="3810003"/>
            <a:ext cx="2582840" cy="1654137"/>
            <a:chOff x="3162300" y="3962400"/>
            <a:chExt cx="2582840" cy="1654137"/>
          </a:xfrm>
        </p:grpSpPr>
        <p:sp>
          <p:nvSpPr>
            <p:cNvPr id="6" name="Rectangle 5"/>
            <p:cNvSpPr/>
            <p:nvPr/>
          </p:nvSpPr>
          <p:spPr>
            <a:xfrm>
              <a:off x="3162300" y="4912195"/>
              <a:ext cx="2582840" cy="70434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2"/>
                  </a:solidFill>
                </a:rPr>
                <a:t>Python runtime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162300" y="3962400"/>
              <a:ext cx="1472859" cy="949795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2"/>
                  </a:solidFill>
                </a:rPr>
                <a:t>Anaconda</a:t>
              </a: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240896" y="2782749"/>
            <a:ext cx="4505124" cy="392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22337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604011-A3A9-1B45-9BF5-EF26F9F00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Anaconda?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5A89EB-2953-D04A-8DD4-E6EB13D38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Anaconda has hundreds of the most commonly used DS packages already built!</a:t>
            </a:r>
          </a:p>
          <a:p>
            <a:pPr lvl="1"/>
            <a:r>
              <a:rPr lang="en-US" dirty="0"/>
              <a:t>No need for C/C++ compilers </a:t>
            </a:r>
          </a:p>
          <a:p>
            <a:pPr lvl="1"/>
            <a:r>
              <a:rPr lang="en-US" dirty="0"/>
              <a:t>Good for Windows Users! (Hard to build on Windows)</a:t>
            </a:r>
          </a:p>
          <a:p>
            <a:r>
              <a:rPr lang="en-US" dirty="0"/>
              <a:t>Easy to Install Bundle</a:t>
            </a:r>
          </a:p>
          <a:p>
            <a:pPr lvl="1"/>
            <a:r>
              <a:rPr lang="en-US" dirty="0"/>
              <a:t>Platform Native bundling (MSI: Windows, DMG: Mac,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Commercially Available Support</a:t>
            </a:r>
          </a:p>
          <a:p>
            <a:pPr lvl="1"/>
            <a:r>
              <a:rPr lang="en-US" dirty="0"/>
              <a:t>Good for Enterprise Users</a:t>
            </a:r>
          </a:p>
          <a:p>
            <a:pPr lvl="1"/>
            <a:r>
              <a:rPr lang="en-US" dirty="0"/>
              <a:t>Easy for IT Services to “Certify” entire distribution including packages</a:t>
            </a:r>
          </a:p>
          <a:p>
            <a:r>
              <a:rPr lang="en-US" dirty="0"/>
              <a:t>Separate from System Python</a:t>
            </a:r>
          </a:p>
          <a:p>
            <a:pPr lvl="1"/>
            <a:r>
              <a:rPr lang="en-US" dirty="0"/>
              <a:t>Anaconda is separate from your system python</a:t>
            </a:r>
          </a:p>
          <a:p>
            <a:pPr lvl="1"/>
            <a:r>
              <a:rPr lang="en-US" dirty="0"/>
              <a:t>So it won’t break anything else you may be doing on your machine in Python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2BD66B4-1918-104D-9A59-7B86FF9FE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FA43A8D-A66F-2747-9C24-088D5FE1E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171877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7F675D-08F0-FB4A-A6E9-88C173487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I really need Anaconda?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ABB6944-3E2D-9144-A53E-AB4178E0D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No, using your system python is fine (if you have one)</a:t>
            </a:r>
          </a:p>
          <a:p>
            <a:r>
              <a:rPr lang="en-US" dirty="0"/>
              <a:t>Most Mac and Linux users already have Python</a:t>
            </a:r>
          </a:p>
          <a:p>
            <a:pPr lvl="1"/>
            <a:r>
              <a:rPr lang="en-US" dirty="0"/>
              <a:t>However, it may not be the latest version</a:t>
            </a:r>
          </a:p>
          <a:p>
            <a:pPr lvl="1"/>
            <a:r>
              <a:rPr lang="en-US" dirty="0"/>
              <a:t>On Linux, python 3.x is often called python3</a:t>
            </a:r>
          </a:p>
          <a:p>
            <a:r>
              <a:rPr lang="en-US" dirty="0"/>
              <a:t>You may want to use ”</a:t>
            </a:r>
            <a:r>
              <a:rPr lang="en-US" dirty="0" err="1"/>
              <a:t>virtualenv</a:t>
            </a:r>
            <a:r>
              <a:rPr lang="en-US" dirty="0"/>
              <a:t>” to create a virtual environment for your data science work</a:t>
            </a:r>
          </a:p>
          <a:p>
            <a:r>
              <a:rPr lang="en-US" dirty="0"/>
              <a:t>You </a:t>
            </a:r>
            <a:r>
              <a:rPr lang="en-US" dirty="0" smtClean="0"/>
              <a:t>will have </a:t>
            </a:r>
            <a:r>
              <a:rPr lang="en-US" dirty="0"/>
              <a:t>to download and install your own packages as-needed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5C0E7C3-D4AC-0F4C-AE07-76DD066ED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7A21374-ABB2-D64A-8A17-F5028D2B7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61007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Install Anaconda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Install Anaconda for Python 3.x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mins</a:t>
            </a: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b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</a:br>
            <a:r>
              <a:rPr lang="en-US" b="1" dirty="0">
                <a:ea typeface="ＭＳ Ｐゴシック"/>
                <a:cs typeface="ＭＳ Ｐゴシック"/>
              </a:rPr>
              <a:t>01-helloworld /</a:t>
            </a:r>
          </a:p>
          <a:p>
            <a:pPr indent="-365760">
              <a:spcBef>
                <a:spcPts val="0"/>
              </a:spcBef>
            </a:pPr>
            <a:endParaRPr lang="en-US" dirty="0">
              <a:ea typeface="ＭＳ Ｐゴシック"/>
              <a:cs typeface="ＭＳ Ｐゴシック"/>
            </a:endParaRP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873255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Console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1158875"/>
          </a:xfrm>
        </p:spPr>
        <p:txBody>
          <a:bodyPr/>
          <a:lstStyle/>
          <a:p>
            <a:r>
              <a:rPr lang="en-US" dirty="0"/>
              <a:t>We can also use Python from console</a:t>
            </a:r>
          </a:p>
          <a:p>
            <a:r>
              <a:rPr lang="en-US" dirty="0"/>
              <a:t>Though </a:t>
            </a:r>
            <a:r>
              <a:rPr lang="en-US" dirty="0" err="1"/>
              <a:t>Spyder</a:t>
            </a:r>
            <a:r>
              <a:rPr lang="en-US" dirty="0"/>
              <a:t> is a much better interface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74650" y="2619713"/>
            <a:ext cx="8763000" cy="258532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$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python</a:t>
            </a:r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#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now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we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are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in Python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shell</a:t>
            </a:r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&gt;&gt;&gt;  </a:t>
            </a:r>
            <a:r>
              <a:rPr lang="de-DE" sz="1800" b="1" dirty="0" err="1">
                <a:solidFill>
                  <a:schemeClr val="accent2"/>
                </a:solidFill>
                <a:latin typeface="Lucida Sans Typewriter" pitchFamily="49" charset="0"/>
              </a:rPr>
              <a:t>help</a:t>
            </a:r>
            <a:endParaRPr lang="de-DE" sz="18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#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exit</a:t>
            </a:r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&gt;&gt;&gt; </a:t>
            </a:r>
            <a:r>
              <a:rPr lang="de-DE" sz="1800" b="1" dirty="0" err="1">
                <a:solidFill>
                  <a:schemeClr val="accent2"/>
                </a:solidFill>
                <a:latin typeface="Lucida Sans Typewriter" pitchFamily="49" charset="0"/>
              </a:rPr>
              <a:t>quit</a:t>
            </a:r>
            <a:r>
              <a:rPr lang="de-DE" sz="1800" b="1" dirty="0">
                <a:solidFill>
                  <a:schemeClr val="accent2"/>
                </a:solidFill>
                <a:latin typeface="Lucida Sans Typewriter" pitchFamily="49" charset="0"/>
              </a:rPr>
              <a:t>() # </a:t>
            </a:r>
            <a:r>
              <a:rPr lang="de-DE" sz="1800" b="1" dirty="0" err="1">
                <a:solidFill>
                  <a:schemeClr val="accent2"/>
                </a:solidFill>
                <a:latin typeface="Lucida Sans Typewriter" pitchFamily="49" charset="0"/>
              </a:rPr>
              <a:t>or</a:t>
            </a:r>
            <a:r>
              <a:rPr lang="de-DE" sz="1800" b="1" dirty="0">
                <a:solidFill>
                  <a:schemeClr val="accent2"/>
                </a:solidFill>
                <a:latin typeface="Lucida Sans Typewriter" pitchFamily="49" charset="0"/>
              </a:rPr>
              <a:t> </a:t>
            </a:r>
            <a:r>
              <a:rPr lang="de-DE" sz="1800" b="1" dirty="0" err="1">
                <a:solidFill>
                  <a:schemeClr val="accent2"/>
                </a:solidFill>
                <a:latin typeface="Lucida Sans Typewriter" pitchFamily="49" charset="0"/>
              </a:rPr>
              <a:t>control</a:t>
            </a:r>
            <a:r>
              <a:rPr lang="de-DE" sz="1800" b="1" dirty="0">
                <a:solidFill>
                  <a:schemeClr val="accent2"/>
                </a:solidFill>
                <a:latin typeface="Lucida Sans Typewriter" pitchFamily="49" charset="0"/>
              </a:rPr>
              <a:t>-D</a:t>
            </a:r>
          </a:p>
          <a:p>
            <a:pPr defTabSz="288925"/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01462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Console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38202"/>
            <a:ext cx="8902700" cy="1158875"/>
          </a:xfrm>
        </p:spPr>
        <p:txBody>
          <a:bodyPr/>
          <a:lstStyle/>
          <a:p>
            <a:r>
              <a:rPr lang="en-US" dirty="0"/>
              <a:t>We can also use Python from console</a:t>
            </a:r>
          </a:p>
          <a:p>
            <a:r>
              <a:rPr lang="en-US" dirty="0"/>
              <a:t>Though </a:t>
            </a:r>
            <a:r>
              <a:rPr lang="en-US" dirty="0" err="1"/>
              <a:t>Spyder</a:t>
            </a:r>
            <a:r>
              <a:rPr lang="en-US" dirty="0"/>
              <a:t> is a much better interface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74650" y="2619713"/>
            <a:ext cx="8763000" cy="3970318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41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# Type “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python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“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to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get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into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the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python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console</a:t>
            </a:r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41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$ </a:t>
            </a:r>
            <a:r>
              <a:rPr lang="de-DE" sz="1800" b="1" dirty="0" err="1">
                <a:solidFill>
                  <a:schemeClr val="accent2"/>
                </a:solidFill>
                <a:latin typeface="Lucida Sans Typewriter" pitchFamily="49" charset="0"/>
              </a:rPr>
              <a:t>python</a:t>
            </a:r>
            <a:endParaRPr lang="de-DE" sz="18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41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41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#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Now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we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are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in Python Shell. Type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help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()</a:t>
            </a:r>
          </a:p>
          <a:p>
            <a:pPr defTabSz="288941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&gt;&gt;&gt; </a:t>
            </a:r>
            <a:r>
              <a:rPr lang="de-DE" sz="1800" b="1" dirty="0" err="1">
                <a:solidFill>
                  <a:schemeClr val="accent2"/>
                </a:solidFill>
                <a:latin typeface="Lucida Sans Typewriter" pitchFamily="49" charset="0"/>
              </a:rPr>
              <a:t>help</a:t>
            </a:r>
            <a:r>
              <a:rPr lang="de-DE" sz="1800" b="1" dirty="0">
                <a:solidFill>
                  <a:schemeClr val="accent2"/>
                </a:solidFill>
                <a:latin typeface="Lucida Sans Typewriter" pitchFamily="49" charset="0"/>
              </a:rPr>
              <a:t>()</a:t>
            </a:r>
          </a:p>
          <a:p>
            <a:pPr defTabSz="288941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41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#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Now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,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we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are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in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the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help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prompt. Type “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for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“.</a:t>
            </a:r>
          </a:p>
          <a:p>
            <a:pPr defTabSz="288941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[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help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&gt; </a:t>
            </a:r>
            <a:r>
              <a:rPr lang="de-DE" sz="1800" b="1" dirty="0" err="1">
                <a:solidFill>
                  <a:schemeClr val="accent2"/>
                </a:solidFill>
                <a:latin typeface="Lucida Sans Typewriter" pitchFamily="49" charset="0"/>
              </a:rPr>
              <a:t>for</a:t>
            </a:r>
            <a:endParaRPr lang="de-DE" sz="18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41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41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#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To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exit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from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the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help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prompt,</a:t>
            </a:r>
          </a:p>
          <a:p>
            <a:pPr defTabSz="288941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[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help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&gt; </a:t>
            </a:r>
            <a:r>
              <a:rPr lang="de-DE" sz="1800" b="1" dirty="0" err="1">
                <a:solidFill>
                  <a:schemeClr val="accent2"/>
                </a:solidFill>
                <a:latin typeface="Lucida Sans Typewriter" pitchFamily="49" charset="0"/>
              </a:rPr>
              <a:t>control</a:t>
            </a:r>
            <a:r>
              <a:rPr lang="de-DE" sz="1800" b="1" dirty="0">
                <a:solidFill>
                  <a:schemeClr val="accent2"/>
                </a:solidFill>
                <a:latin typeface="Lucida Sans Typewriter" pitchFamily="49" charset="0"/>
              </a:rPr>
              <a:t> + D</a:t>
            </a:r>
          </a:p>
          <a:p>
            <a:pPr defTabSz="288941"/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41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# To exit python, back to the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linux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 prompt,</a:t>
            </a:r>
          </a:p>
          <a:p>
            <a:pPr defTabSz="288941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&gt;&gt;&gt; </a:t>
            </a:r>
            <a:r>
              <a:rPr lang="de-DE" sz="1800" b="1" dirty="0" err="1">
                <a:solidFill>
                  <a:schemeClr val="accent2"/>
                </a:solidFill>
                <a:latin typeface="Lucida Sans Typewriter" pitchFamily="49" charset="0"/>
              </a:rPr>
              <a:t>control</a:t>
            </a:r>
            <a:r>
              <a:rPr lang="de-DE" sz="1800" b="1" dirty="0">
                <a:solidFill>
                  <a:schemeClr val="accent2"/>
                </a:solidFill>
                <a:latin typeface="Lucida Sans Typewriter" pitchFamily="49" charset="0"/>
              </a:rPr>
              <a:t> + D</a:t>
            </a:r>
          </a:p>
        </p:txBody>
      </p:sp>
    </p:spTree>
    <p:extLst>
      <p:ext uri="{BB962C8B-B14F-4D97-AF65-F5344CB8AC3E}">
        <p14:creationId xmlns:p14="http://schemas.microsoft.com/office/powerpoint/2010/main" xmlns="" val="17967551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Install Anaconda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Install Anaconda for Python 3.x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mins</a:t>
            </a: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b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</a:br>
            <a:r>
              <a:rPr lang="en-US" b="1" dirty="0">
                <a:ea typeface="ＭＳ Ｐゴシック"/>
                <a:cs typeface="ＭＳ Ｐゴシック"/>
              </a:rPr>
              <a:t>01-helloworld /</a:t>
            </a:r>
          </a:p>
          <a:p>
            <a:pPr indent="-365760">
              <a:spcBef>
                <a:spcPts val="0"/>
              </a:spcBef>
            </a:pPr>
            <a:endParaRPr lang="en-US" dirty="0">
              <a:ea typeface="ＭＳ Ｐゴシック"/>
              <a:cs typeface="ＭＳ Ｐゴシック"/>
            </a:endParaRP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724900" y="6580188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42900" y="6610722"/>
            <a:ext cx="4419600" cy="176213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xmlns="" val="4187325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</a:t>
            </a:r>
            <a:r>
              <a:rPr lang="en-US" dirty="0" smtClean="0">
                <a:ea typeface="ＭＳ Ｐゴシック"/>
                <a:cs typeface="ＭＳ Ｐゴシック"/>
              </a:rPr>
              <a:t>Python REPL Shell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Learn Python REPL </a:t>
            </a:r>
            <a:r>
              <a:rPr lang="mr-IN" dirty="0" smtClean="0">
                <a:ea typeface="ＭＳ Ｐゴシック"/>
                <a:cs typeface="ＭＳ Ｐゴシック"/>
              </a:rPr>
              <a:t>–</a:t>
            </a:r>
            <a:r>
              <a:rPr lang="en-US" dirty="0" smtClean="0">
                <a:ea typeface="ＭＳ Ｐゴシック"/>
                <a:cs typeface="ＭＳ Ｐゴシック"/>
              </a:rPr>
              <a:t> Read Evaluate Print Loop Shell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</a:t>
            </a:r>
            <a:r>
              <a:rPr lang="en-US" dirty="0" smtClean="0">
                <a:ea typeface="ＭＳ Ｐゴシック"/>
                <a:cs typeface="ＭＳ Ｐゴシック"/>
              </a:rPr>
              <a:t>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02__pythonIntro | 2.1-repl.md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55747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ＭＳ Ｐゴシック"/>
              </a:rPr>
              <a:t>Lesson Objectives</a:t>
            </a:r>
          </a:p>
        </p:txBody>
      </p:sp>
      <p:sp>
        <p:nvSpPr>
          <p:cNvPr id="327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838200"/>
            <a:ext cx="8718550" cy="5627688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Get a brief introduction to Python, it’s history, differences from other languages and use cases</a:t>
            </a:r>
          </a:p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Install Python</a:t>
            </a:r>
          </a:p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Learn about Python Integrated Development Environments (IDEs)</a:t>
            </a:r>
          </a:p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Learn, Install and Use </a:t>
            </a:r>
            <a:r>
              <a:rPr lang="en-US" dirty="0" err="1" smtClean="0">
                <a:ea typeface="ＭＳ Ｐゴシック"/>
                <a:cs typeface="ＭＳ Ｐゴシック"/>
              </a:rPr>
              <a:t>Jupyter</a:t>
            </a:r>
            <a:r>
              <a:rPr lang="en-US" dirty="0" smtClean="0">
                <a:ea typeface="ＭＳ Ｐゴシック"/>
                <a:cs typeface="ＭＳ Ｐゴシック"/>
              </a:rPr>
              <a:t> Notebooks</a:t>
            </a:r>
          </a:p>
          <a:p>
            <a:pPr indent="-36578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Learn, Install and Use Zeppelin Notebooks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115097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With Python  REPL (Lab)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34950" y="914400"/>
            <a:ext cx="8763000" cy="224676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pitchFamily="49" charset="0"/>
              </a:rPr>
              <a:t># prints to screen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print("hello world")</a:t>
            </a:r>
          </a:p>
          <a:p>
            <a:pPr defTabSz="288925"/>
            <a:endParaRPr lang="en-US" sz="20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dirty="0">
                <a:solidFill>
                  <a:schemeClr val="bg2"/>
                </a:solidFill>
                <a:latin typeface="Lucida Sans Typewriter" pitchFamily="49" charset="0"/>
              </a:rPr>
              <a:t># create variables (= and = are equivalent)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a = 10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b = 3.1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c = "hello world"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F9B6D2C-B5D9-364D-A3BB-CD5A108AC9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564356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Lab: 01-helloworld/1.1-REPL.md</a:t>
            </a:r>
          </a:p>
        </p:txBody>
      </p:sp>
    </p:spTree>
    <p:extLst>
      <p:ext uri="{BB962C8B-B14F-4D97-AF65-F5344CB8AC3E}">
        <p14:creationId xmlns:p14="http://schemas.microsoft.com/office/powerpoint/2010/main" xmlns="" val="2175485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7396C9-0AE7-DE45-BB24-06851AE17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94502CB-E95A-874C-ADB9-9AF9179F6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run Python, we can just run the from the command line.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0E9988E-E749-F143-860B-73C265207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BBC8479-3657-504F-A4FE-FE375BAE2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4108A1EB-2B23-164E-A071-5B9D7D05D5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650" y="3276600"/>
            <a:ext cx="8763000" cy="92333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$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python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myprogram.py</a:t>
            </a:r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Hello World!</a:t>
            </a:r>
          </a:p>
          <a:p>
            <a:pPr defTabSz="288925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3A8F7008-36A0-8A49-ABB6-30CF8FAC77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790" y="1640046"/>
            <a:ext cx="8763000" cy="1477328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$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nano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myprogram.py</a:t>
            </a:r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#!/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usr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/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env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/python3</a:t>
            </a:r>
          </a:p>
          <a:p>
            <a:pPr defTabSz="288925"/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print(”Hello World!”)</a:t>
            </a:r>
          </a:p>
          <a:p>
            <a:pPr defTabSz="288925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799480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Run a Script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Quick intro to running a script.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mins</a:t>
            </a: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b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</a:br>
            <a:r>
              <a:rPr lang="en-US" b="1" dirty="0">
                <a:ea typeface="ＭＳ Ｐゴシック"/>
                <a:cs typeface="ＭＳ Ｐゴシック"/>
              </a:rPr>
              <a:t>01-helloworld / 1.2-Script.md</a:t>
            </a:r>
          </a:p>
          <a:p>
            <a:pPr indent="-365760">
              <a:spcBef>
                <a:spcPts val="0"/>
              </a:spcBef>
            </a:pPr>
            <a:endParaRPr lang="en-US" dirty="0">
              <a:ea typeface="ＭＳ Ｐゴシック"/>
              <a:cs typeface="ＭＳ Ｐゴシック"/>
            </a:endParaRP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002507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</a:t>
            </a:r>
            <a:r>
              <a:rPr lang="en-US" dirty="0" smtClean="0">
                <a:ea typeface="ＭＳ Ｐゴシック"/>
                <a:cs typeface="ＭＳ Ｐゴシック"/>
              </a:rPr>
              <a:t>Writing a Python Script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Write a python script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</a:t>
            </a:r>
            <a:r>
              <a:rPr lang="en-US" dirty="0" smtClean="0">
                <a:ea typeface="ＭＳ Ｐゴシック"/>
                <a:cs typeface="ＭＳ Ｐゴシック"/>
              </a:rPr>
              <a:t>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02__pythonIntro | 2.2-script.md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02</a:t>
            </a:r>
            <a:r>
              <a:rPr lang="en-US" b="1" dirty="0">
                <a:ea typeface="ＭＳ Ｐゴシック"/>
                <a:cs typeface="ＭＳ Ｐゴシック"/>
              </a:rPr>
              <a:t>__pythonIntro | </a:t>
            </a:r>
            <a:r>
              <a:rPr lang="en-US" b="1" dirty="0" err="1" smtClean="0">
                <a:ea typeface="ＭＳ Ｐゴシック"/>
                <a:cs typeface="ＭＳ Ｐゴシック"/>
              </a:rPr>
              <a:t>helloworld.py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46778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Python Versions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>
          <a:xfrm>
            <a:off x="2498725" y="4119563"/>
            <a:ext cx="6335713" cy="400685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229C27AE-E2F4-5B4A-8E82-2D0AF6A65C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9613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Introduction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Installing Python</a:t>
            </a:r>
          </a:p>
          <a:p>
            <a:pPr marL="404813" lvl="1" indent="0" algn="r">
              <a:buFontTx/>
              <a:buNone/>
            </a:pPr>
            <a:r>
              <a:rPr lang="en-US" sz="2800" b="1" kern="0" dirty="0">
                <a:solidFill>
                  <a:schemeClr val="accent2"/>
                </a:solidFill>
                <a:ea typeface="ＭＳ Ｐゴシック"/>
              </a:rPr>
              <a:t>Python Versions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IDEs</a:t>
            </a:r>
          </a:p>
          <a:p>
            <a:pPr marL="404813" lvl="1" indent="0" algn="r">
              <a:buFontTx/>
              <a:buNone/>
            </a:pPr>
            <a:r>
              <a:rPr lang="en-US" sz="2800" kern="0" dirty="0" err="1"/>
              <a:t>Jupyter</a:t>
            </a:r>
            <a:r>
              <a:rPr lang="en-US" sz="2800" kern="0" dirty="0"/>
              <a:t> Notebook</a:t>
            </a:r>
          </a:p>
          <a:p>
            <a:pPr marL="404813" lvl="1" indent="0" algn="r">
              <a:buFontTx/>
              <a:buNone/>
            </a:pP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821121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92583A-9BB3-3E4D-A2F9-B02C1025C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Versions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8F45022-1332-C142-A7A7-01157CF48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v1.x : Not used, (1994-2000)</a:t>
            </a:r>
          </a:p>
          <a:p>
            <a:r>
              <a:rPr lang="en-US" dirty="0"/>
              <a:t>Python v.2.x: Still Used! (2000-2007+)</a:t>
            </a:r>
          </a:p>
          <a:p>
            <a:pPr lvl="1"/>
            <a:r>
              <a:rPr lang="en-US" dirty="0"/>
              <a:t>Still some older libraries are Python 2.x only</a:t>
            </a:r>
          </a:p>
          <a:p>
            <a:pPr lvl="1"/>
            <a:r>
              <a:rPr lang="en-US" dirty="0"/>
              <a:t>Lots of older legacy code</a:t>
            </a:r>
          </a:p>
          <a:p>
            <a:pPr lvl="1"/>
            <a:r>
              <a:rPr lang="en-US" dirty="0"/>
              <a:t>Most new features back-ported into Python 2.x</a:t>
            </a:r>
          </a:p>
          <a:p>
            <a:r>
              <a:rPr lang="en-US" dirty="0"/>
              <a:t>Python x.3.x: Current Version(2007-Present)</a:t>
            </a:r>
          </a:p>
          <a:p>
            <a:pPr lvl="1"/>
            <a:r>
              <a:rPr lang="en-US" dirty="0"/>
              <a:t>Most new features</a:t>
            </a:r>
          </a:p>
          <a:p>
            <a:pPr lvl="1"/>
            <a:r>
              <a:rPr lang="en-US" dirty="0"/>
              <a:t>Most libraries support python 3 now.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954C18E-3449-754F-84CC-68C90314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E83AE5-E854-F84B-B047-ADE6B095F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385477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21671F-D28A-D34E-9FC5-DA2823970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2 vs Python 3 Incompatibilities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CCA184FA-48E9-B44B-B378-1748E15E1B83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234950" y="822325"/>
          <a:ext cx="8902701" cy="495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7567">
                  <a:extLst>
                    <a:ext uri="{9D8B030D-6E8A-4147-A177-3AD203B41FA5}">
                      <a16:colId xmlns:a16="http://schemas.microsoft.com/office/drawing/2014/main" xmlns="" val="3483846470"/>
                    </a:ext>
                  </a:extLst>
                </a:gridCol>
                <a:gridCol w="2967567">
                  <a:extLst>
                    <a:ext uri="{9D8B030D-6E8A-4147-A177-3AD203B41FA5}">
                      <a16:colId xmlns:a16="http://schemas.microsoft.com/office/drawing/2014/main" xmlns="" val="2230984941"/>
                    </a:ext>
                  </a:extLst>
                </a:gridCol>
                <a:gridCol w="2967567">
                  <a:extLst>
                    <a:ext uri="{9D8B030D-6E8A-4147-A177-3AD203B41FA5}">
                      <a16:colId xmlns:a16="http://schemas.microsoft.com/office/drawing/2014/main" xmlns="" val="6109911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Python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Python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30806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print semantics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Statement: </a:t>
                      </a:r>
                    </a:p>
                    <a:p>
                      <a:r>
                        <a:rPr lang="en-US" dirty="0"/>
                        <a:t>print x #no </a:t>
                      </a:r>
                      <a:r>
                        <a:rPr lang="en-US" dirty="0" err="1"/>
                        <a:t>paren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Built-in function</a:t>
                      </a:r>
                    </a:p>
                    <a:p>
                      <a:r>
                        <a:rPr lang="en-US" dirty="0"/>
                        <a:t>Print(x) #note </a:t>
                      </a:r>
                      <a:r>
                        <a:rPr lang="en-US" dirty="0" err="1"/>
                        <a:t>parens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10017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 vs </a:t>
                      </a:r>
                      <a:r>
                        <a:rPr lang="en-US" dirty="0" err="1"/>
                        <a:t>raw_input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input() evaluates input as code. </a:t>
                      </a:r>
                      <a:r>
                        <a:rPr lang="en-US" dirty="0" err="1"/>
                        <a:t>raw_input</a:t>
                      </a:r>
                      <a:r>
                        <a:rPr lang="en-US" dirty="0"/>
                        <a:t> returns data as string()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Input() returns data as string – there is no </a:t>
                      </a:r>
                      <a:r>
                        <a:rPr lang="en-US" dirty="0" err="1"/>
                        <a:t>raw_input</a:t>
                      </a:r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52416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iterator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25388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reduce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Statement in base namespace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Built-in function in </a:t>
                      </a:r>
                      <a:r>
                        <a:rPr lang="en-US" dirty="0" err="1"/>
                        <a:t>functools</a:t>
                      </a:r>
                      <a:r>
                        <a:rPr lang="en-US" dirty="0"/>
                        <a:t> namespace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23287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Annotations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Specified annotation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User-defined annotations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81484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separate “</a:t>
                      </a:r>
                      <a:r>
                        <a:rPr lang="en-US" dirty="0" err="1"/>
                        <a:t>str</a:t>
                      </a:r>
                      <a:r>
                        <a:rPr lang="en-US" dirty="0"/>
                        <a:t>” (ascii) vs ”</a:t>
                      </a:r>
                      <a:r>
                        <a:rPr lang="en-US" dirty="0" err="1"/>
                        <a:t>unicode</a:t>
                      </a:r>
                      <a:r>
                        <a:rPr lang="en-US" dirty="0"/>
                        <a:t>” types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strings are internally stored as Unicode.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8698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Integer Division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/ 2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/ 2 = 2.5 #float convert</a:t>
                      </a:r>
                    </a:p>
                    <a:p>
                      <a:r>
                        <a:rPr lang="en-US" dirty="0"/>
                        <a:t>5 // 2 = 2 #note the //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71321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Native Code (C/C++)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API differs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API differs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5804342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72828A9-36CC-494D-98B1-719AA0D6D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B47FCD4-8A63-DD46-ABA0-39834572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753918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EFF819-86BC-A44B-894D-81EF7A880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you use Python 2 or Python 3?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0749D50-A93D-3548-9034-862D895AB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should use python 2 </a:t>
            </a:r>
            <a:r>
              <a:rPr lang="en-US" b="1" dirty="0"/>
              <a:t>only</a:t>
            </a:r>
            <a:r>
              <a:rPr lang="en-US" dirty="0"/>
              <a:t> if you have the following;</a:t>
            </a:r>
          </a:p>
          <a:p>
            <a:pPr lvl="1"/>
            <a:r>
              <a:rPr lang="en-US" dirty="0"/>
              <a:t>You inherit a large codebase of legacy python 2 code.</a:t>
            </a:r>
          </a:p>
          <a:p>
            <a:pPr lvl="1"/>
            <a:r>
              <a:rPr lang="en-US" dirty="0"/>
              <a:t>You need a python package that only supports python 2.</a:t>
            </a:r>
          </a:p>
          <a:p>
            <a:pPr lvl="2"/>
            <a:r>
              <a:rPr lang="en-US" dirty="0"/>
              <a:t>(These are becoming increasingly rare).</a:t>
            </a:r>
          </a:p>
          <a:p>
            <a:pPr lvl="1"/>
            <a:r>
              <a:rPr lang="en-US" dirty="0"/>
              <a:t>The community will continue to support Python 2 indefinitely.</a:t>
            </a:r>
          </a:p>
          <a:p>
            <a:pPr lvl="2"/>
            <a:r>
              <a:rPr lang="en-US" dirty="0"/>
              <a:t>But new features will always show up in Python 3 first.</a:t>
            </a:r>
          </a:p>
          <a:p>
            <a:r>
              <a:rPr lang="en-US" dirty="0"/>
              <a:t>Python 3 is the future (and present) of Python.</a:t>
            </a:r>
          </a:p>
          <a:p>
            <a:pPr lvl="1"/>
            <a:r>
              <a:rPr lang="en-US" dirty="0"/>
              <a:t>New development done here.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B5D7AB3-9D2E-DE41-98D6-518A092A6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570F72E-26BF-FE4D-B929-A0E51244A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615631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IDEs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>
          <a:xfrm>
            <a:off x="2498725" y="4119563"/>
            <a:ext cx="6335713" cy="400685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229C27AE-E2F4-5B4A-8E82-2D0AF6A65C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9613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Introduction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Installing Python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Python Versions</a:t>
            </a:r>
          </a:p>
          <a:p>
            <a:pPr marL="404813" lvl="1" indent="0" algn="r">
              <a:buFontTx/>
              <a:buNone/>
            </a:pPr>
            <a:r>
              <a:rPr lang="en-US" sz="2800" b="1" kern="0" dirty="0">
                <a:solidFill>
                  <a:schemeClr val="accent2"/>
                </a:solidFill>
                <a:ea typeface="ＭＳ Ｐゴシック"/>
              </a:rPr>
              <a:t>IDEs</a:t>
            </a:r>
          </a:p>
          <a:p>
            <a:pPr marL="404813" lvl="1" indent="0" algn="r">
              <a:buFontTx/>
              <a:buNone/>
            </a:pPr>
            <a:r>
              <a:rPr lang="en-US" sz="2800" kern="0" dirty="0" err="1"/>
              <a:t>Jupyter</a:t>
            </a:r>
            <a:r>
              <a:rPr lang="en-US" sz="2800" kern="0" dirty="0"/>
              <a:t> Notebook</a:t>
            </a:r>
          </a:p>
          <a:p>
            <a:pPr marL="404813" lvl="1" indent="0" algn="r">
              <a:buFontTx/>
              <a:buNone/>
            </a:pP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157769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989055-500D-864A-8D38-B101834AC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BB5AD07-9C5E-6343-9309-D501522B7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Has Many IDEs</a:t>
            </a:r>
          </a:p>
          <a:p>
            <a:r>
              <a:rPr lang="en-US" dirty="0"/>
              <a:t>We will discuss some common ones:</a:t>
            </a:r>
          </a:p>
          <a:p>
            <a:pPr lvl="1"/>
            <a:r>
              <a:rPr lang="en-US" dirty="0"/>
              <a:t>Spyder</a:t>
            </a:r>
          </a:p>
          <a:p>
            <a:pPr lvl="1"/>
            <a:r>
              <a:rPr lang="en-US" dirty="0"/>
              <a:t>PyCharm</a:t>
            </a:r>
          </a:p>
          <a:p>
            <a:pPr lvl="1"/>
            <a:r>
              <a:rPr lang="en-US" dirty="0" err="1"/>
              <a:t>PyDev</a:t>
            </a:r>
            <a:endParaRPr lang="en-US" dirty="0"/>
          </a:p>
          <a:p>
            <a:pPr lvl="1"/>
            <a:r>
              <a:rPr lang="en-US" dirty="0"/>
              <a:t>Visual Studio Code</a:t>
            </a:r>
          </a:p>
          <a:p>
            <a:pPr lvl="1"/>
            <a:r>
              <a:rPr lang="en-US" dirty="0"/>
              <a:t>Sublime Text / Other Text Editors.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1F94E50-C6E4-E049-A2B4-990E9CE74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5B04827-88D7-654C-923F-7AFEAB254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67451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>
          <a:xfrm>
            <a:off x="2498725" y="4119563"/>
            <a:ext cx="6335713" cy="400685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229C27AE-E2F4-5B4A-8E82-2D0AF6A65C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9613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b="1" kern="0" dirty="0">
                <a:solidFill>
                  <a:schemeClr val="accent2"/>
                </a:solidFill>
                <a:ea typeface="ＭＳ Ｐゴシック"/>
              </a:rPr>
              <a:t>Introduction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Installing Python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Python Versions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IDEs</a:t>
            </a:r>
          </a:p>
          <a:p>
            <a:pPr marL="404813" lvl="1" indent="0" algn="r">
              <a:buFontTx/>
              <a:buNone/>
            </a:pPr>
            <a:r>
              <a:rPr lang="en-US" sz="2800" kern="0" dirty="0" err="1"/>
              <a:t>Jupyter</a:t>
            </a:r>
            <a:r>
              <a:rPr lang="en-US" sz="2800" kern="0" dirty="0"/>
              <a:t> Notebook</a:t>
            </a:r>
          </a:p>
          <a:p>
            <a:pPr marL="404813" lvl="1" indent="0" algn="r">
              <a:buFontTx/>
              <a:buNone/>
            </a:pP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64040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Spyder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542338" cy="2911475"/>
          </a:xfrm>
        </p:spPr>
        <p:txBody>
          <a:bodyPr/>
          <a:lstStyle/>
          <a:p>
            <a:r>
              <a:rPr lang="en-US" dirty="0" err="1"/>
              <a:t>Rstudio</a:t>
            </a:r>
            <a:r>
              <a:rPr lang="en-US" dirty="0"/>
              <a:t>-like IDE for data science and scientific programming</a:t>
            </a:r>
          </a:p>
          <a:p>
            <a:r>
              <a:rPr lang="en-US" dirty="0"/>
              <a:t>Lightweight</a:t>
            </a:r>
          </a:p>
          <a:p>
            <a:r>
              <a:rPr lang="en-US" dirty="0"/>
              <a:t>Included with </a:t>
            </a:r>
            <a:r>
              <a:rPr lang="en-US" dirty="0" smtClean="0"/>
              <a:t>Anaconda</a:t>
            </a:r>
          </a:p>
          <a:p>
            <a:r>
              <a:rPr lang="en-US" dirty="0" smtClean="0"/>
              <a:t>Website - </a:t>
            </a:r>
            <a:r>
              <a:rPr lang="en-US" dirty="0" smtClean="0">
                <a:hlinkClick r:id="rId2"/>
              </a:rPr>
              <a:t>https://github.com/spyder-ide/spyder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A606EFF-72CC-C84C-B3B2-3D111DD47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664" y="2917297"/>
            <a:ext cx="5922972" cy="372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332803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BAA0ED-29BB-FC4A-9642-D386E2B99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Pycharm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E25236E-C083-CE41-B783-E8BB49E95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other IDEs:</a:t>
            </a:r>
          </a:p>
          <a:p>
            <a:r>
              <a:rPr lang="en-US" dirty="0"/>
              <a:t>Example: PyCharm from JetBrains</a:t>
            </a:r>
          </a:p>
          <a:p>
            <a:r>
              <a:rPr lang="en-US" dirty="0"/>
              <a:t>Pretty Heavyweight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42ACE1C-DB02-3440-87A0-26B4DD178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C6E0E51-18C9-BD49-BBB3-DE89994C5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C30CF98-3C58-4443-91CE-2A58FCE73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2416678"/>
            <a:ext cx="7720330" cy="404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160789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6A8E34F-F115-DC4A-AB0A-DBDC9DEC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PyDev</a:t>
            </a:r>
            <a:r>
              <a:rPr lang="en-US" dirty="0"/>
              <a:t> / Eclipse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D0A6C29-9542-9B4B-B3F7-DC2766A87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PyDev</a:t>
            </a:r>
            <a:r>
              <a:rPr lang="en-US" dirty="0"/>
              <a:t> is an extension to </a:t>
            </a:r>
            <a:r>
              <a:rPr lang="en-US" dirty="0" smtClean="0"/>
              <a:t>eclipse</a:t>
            </a:r>
          </a:p>
          <a:p>
            <a:r>
              <a:rPr lang="en-US" dirty="0"/>
              <a:t>Website - </a:t>
            </a:r>
            <a:r>
              <a:rPr lang="en-US" dirty="0">
                <a:hlinkClick r:id="rId2"/>
              </a:rPr>
              <a:t>http://www.pydev.org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D5AAFBA-22FF-8E41-A04A-FAFABFA90BA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0A98701-2206-3947-94E8-2EA723E81CA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486" y="1905000"/>
            <a:ext cx="7395633" cy="416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43993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A8E34F-F115-DC4A-AB0A-DBDC9DEC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PyDev</a:t>
            </a:r>
            <a:r>
              <a:rPr lang="en-US" dirty="0"/>
              <a:t> / Eclipse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D0A6C29-9542-9B4B-B3F7-DC2766A87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PyDev</a:t>
            </a:r>
            <a:r>
              <a:rPr lang="en-US" dirty="0"/>
              <a:t> is an extension to eclipse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D5AAFBA-22FF-8E41-A04A-FAFABFA90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0A98701-2206-3947-94E8-2EA723E81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812896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360EDF-8EA1-3541-BEDA-CCC6ED1A6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38EF099-7AC1-3249-900D-24095C096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all the Microsoft Fans out there:</a:t>
            </a:r>
          </a:p>
          <a:p>
            <a:r>
              <a:rPr lang="en-US" dirty="0"/>
              <a:t>Surprisingly lightweight, but fully-featured IDE</a:t>
            </a:r>
            <a:r>
              <a:rPr lang="en-US" dirty="0" smtClean="0"/>
              <a:t>!</a:t>
            </a:r>
          </a:p>
          <a:p>
            <a:r>
              <a:rPr lang="en-US" dirty="0" smtClean="0"/>
              <a:t>Website - </a:t>
            </a:r>
            <a:r>
              <a:rPr lang="en-US" dirty="0" smtClean="0">
                <a:hlinkClick r:id="rId2"/>
              </a:rPr>
              <a:t>https://code.visualstudio.com/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5B73951-9C17-504B-805B-65629D2F6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44F6926-5A7C-9049-9B38-BE3371D5F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A69C13B-6C35-6C44-8875-5051047F5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" y="2182900"/>
            <a:ext cx="5595950" cy="39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656761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EA78A05-B995-4C43-9B5D-A41CE761C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2211B70-9B2B-1746-8474-91A5D1E22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just like text editors</a:t>
            </a:r>
          </a:p>
          <a:p>
            <a:pPr lvl="1"/>
            <a:r>
              <a:rPr lang="en-US" dirty="0"/>
              <a:t>Vi(m)</a:t>
            </a:r>
          </a:p>
          <a:p>
            <a:pPr lvl="1"/>
            <a:r>
              <a:rPr lang="en-US" dirty="0"/>
              <a:t>Sublime Text</a:t>
            </a:r>
          </a:p>
          <a:p>
            <a:r>
              <a:rPr lang="en-US" dirty="0"/>
              <a:t>Advantages:</a:t>
            </a:r>
          </a:p>
          <a:p>
            <a:pPr lvl="1"/>
            <a:r>
              <a:rPr lang="en-US" dirty="0"/>
              <a:t>Lightweight and agile</a:t>
            </a:r>
          </a:p>
          <a:p>
            <a:pPr lvl="1"/>
            <a:r>
              <a:rPr lang="en-US" dirty="0"/>
              <a:t>Fast</a:t>
            </a:r>
          </a:p>
          <a:p>
            <a:r>
              <a:rPr lang="en-US" dirty="0"/>
              <a:t>Limited interactive debugging / breakpoints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C81CC91-F2DD-4047-A120-8CF67EF9E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584DC99-FE77-2941-8728-DF6AACED7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576729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Introducing Spyder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Quick intro lab to Spyder IDE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mins</a:t>
            </a: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b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</a:br>
            <a:r>
              <a:rPr lang="en-US" b="1" dirty="0">
                <a:ea typeface="ＭＳ Ｐゴシック"/>
                <a:cs typeface="ＭＳ Ｐゴシック"/>
              </a:rPr>
              <a:t>01-helloworld / 1.3-Spyder.md</a:t>
            </a:r>
          </a:p>
          <a:p>
            <a:pPr indent="-365760">
              <a:spcBef>
                <a:spcPts val="0"/>
              </a:spcBef>
            </a:pPr>
            <a:endParaRPr lang="en-US" dirty="0">
              <a:ea typeface="ＭＳ Ｐゴシック"/>
              <a:cs typeface="ＭＳ Ｐゴシック"/>
            </a:endParaRP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03346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Introducing Spyder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Introduction to </a:t>
            </a:r>
            <a:r>
              <a:rPr lang="en-US" dirty="0" err="1">
                <a:ea typeface="ＭＳ Ｐゴシック"/>
                <a:cs typeface="ＭＳ Ｐゴシック"/>
              </a:rPr>
              <a:t>Spyder</a:t>
            </a:r>
            <a:r>
              <a:rPr lang="en-US" dirty="0">
                <a:ea typeface="ＭＳ Ｐゴシック"/>
                <a:cs typeface="ＭＳ Ｐゴシック"/>
              </a:rPr>
              <a:t> </a:t>
            </a:r>
            <a:r>
              <a:rPr lang="en-US" dirty="0" smtClean="0">
                <a:ea typeface="ＭＳ Ｐゴシック"/>
                <a:cs typeface="ＭＳ Ｐゴシック"/>
              </a:rPr>
              <a:t>IDE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</a:t>
            </a:r>
            <a:r>
              <a:rPr lang="en-US" dirty="0" smtClean="0">
                <a:ea typeface="ＭＳ Ｐゴシック"/>
                <a:cs typeface="ＭＳ Ｐゴシック"/>
              </a:rPr>
              <a:t>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02</a:t>
            </a:r>
            <a:r>
              <a:rPr lang="en-US" b="1" dirty="0">
                <a:ea typeface="ＭＳ Ｐゴシック"/>
                <a:cs typeface="ＭＳ Ｐゴシック"/>
              </a:rPr>
              <a:t>__pythonIntro | </a:t>
            </a:r>
            <a:r>
              <a:rPr lang="en-US" b="1" dirty="0" smtClean="0">
                <a:ea typeface="ＭＳ Ｐゴシック"/>
                <a:cs typeface="ＭＳ Ｐゴシック"/>
              </a:rPr>
              <a:t>2.3-spyder.md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148504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err="1">
                <a:ea typeface="ＭＳ Ｐゴシック"/>
                <a:cs typeface="ＭＳ Ｐゴシック"/>
              </a:rPr>
              <a:t>Jupyter</a:t>
            </a:r>
            <a:r>
              <a:rPr lang="en-US" sz="4000" dirty="0">
                <a:ea typeface="ＭＳ Ｐゴシック"/>
                <a:cs typeface="ＭＳ Ｐゴシック"/>
              </a:rPr>
              <a:t> Notebook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>
          <a:xfrm>
            <a:off x="2498725" y="4119563"/>
            <a:ext cx="6335713" cy="400685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229C27AE-E2F4-5B4A-8E82-2D0AF6A65C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9613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Introduction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ea typeface="ＭＳ Ｐゴシック"/>
              </a:rPr>
              <a:t>Installing Python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Python Versions</a:t>
            </a:r>
          </a:p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IDEs</a:t>
            </a:r>
          </a:p>
          <a:p>
            <a:pPr marL="404813" lvl="1" indent="0" algn="r">
              <a:buFontTx/>
              <a:buNone/>
            </a:pPr>
            <a:r>
              <a:rPr lang="en-US" sz="2800" b="1" kern="0" dirty="0" err="1">
                <a:solidFill>
                  <a:schemeClr val="accent6"/>
                </a:solidFill>
              </a:rPr>
              <a:t>Jupyter</a:t>
            </a:r>
            <a:r>
              <a:rPr lang="en-US" sz="2800" b="1" kern="0" dirty="0">
                <a:solidFill>
                  <a:schemeClr val="accent6"/>
                </a:solidFill>
              </a:rPr>
              <a:t> Notebook</a:t>
            </a:r>
          </a:p>
          <a:p>
            <a:pPr marL="404813" lvl="1" indent="0" algn="r">
              <a:buFontTx/>
              <a:buNone/>
            </a:pP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404074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2EB86E-2E94-7443-8FA2-27746ECB5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1FE9029-6AC1-0741-926A-A78758416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Jupyter</a:t>
            </a:r>
            <a:r>
              <a:rPr lang="en-US" dirty="0"/>
              <a:t> notebooks are a great way to showcase working python code.</a:t>
            </a:r>
          </a:p>
          <a:p>
            <a:r>
              <a:rPr lang="en-US" dirty="0" err="1"/>
              <a:t>Jupyter</a:t>
            </a:r>
            <a:r>
              <a:rPr lang="en-US" dirty="0"/>
              <a:t> Notebooks allow us to combine:</a:t>
            </a:r>
          </a:p>
          <a:p>
            <a:pPr lvl="1"/>
            <a:r>
              <a:rPr lang="en-US" dirty="0"/>
              <a:t>Text</a:t>
            </a:r>
          </a:p>
          <a:p>
            <a:pPr lvl="1"/>
            <a:r>
              <a:rPr lang="en-US" dirty="0"/>
              <a:t>HTML / Images</a:t>
            </a:r>
          </a:p>
          <a:p>
            <a:pPr lvl="1"/>
            <a:r>
              <a:rPr lang="en-US" dirty="0"/>
              <a:t>Visualizations</a:t>
            </a:r>
          </a:p>
          <a:p>
            <a:pPr lvl="1"/>
            <a:r>
              <a:rPr lang="en-US" dirty="0"/>
              <a:t>Runnable Python Code</a:t>
            </a:r>
          </a:p>
          <a:p>
            <a:r>
              <a:rPr lang="en-US" dirty="0"/>
              <a:t>Document Centric View</a:t>
            </a:r>
          </a:p>
          <a:p>
            <a:pPr lvl="1"/>
            <a:endParaRPr lang="en-US" dirty="0"/>
          </a:p>
          <a:p>
            <a:r>
              <a:rPr lang="en-US" dirty="0"/>
              <a:t>We do </a:t>
            </a:r>
            <a:r>
              <a:rPr lang="en-US" dirty="0" err="1"/>
              <a:t>jupyter</a:t>
            </a:r>
            <a:r>
              <a:rPr lang="en-US" dirty="0"/>
              <a:t> notebooks in this class!</a:t>
            </a:r>
          </a:p>
          <a:p>
            <a:endParaRPr lang="en-US" dirty="0"/>
          </a:p>
          <a:p>
            <a:r>
              <a:rPr lang="en-US" dirty="0"/>
              <a:t>NOT an IDE. </a:t>
            </a:r>
          </a:p>
          <a:p>
            <a:pPr lvl="1"/>
            <a:r>
              <a:rPr lang="en-US" dirty="0"/>
              <a:t>Good for exploratory data analysis</a:t>
            </a:r>
          </a:p>
          <a:p>
            <a:pPr lvl="1"/>
            <a:r>
              <a:rPr lang="en-US" dirty="0"/>
              <a:t>Showcasing code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894273A-22D0-4A45-81F8-16BE75086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5C7292B-85CF-4A4C-917C-F1FADE5B1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9991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is a general-purpose, object-oriented, dynamic programming </a:t>
            </a:r>
            <a:r>
              <a:rPr lang="en-US" dirty="0" smtClean="0"/>
              <a:t>language</a:t>
            </a:r>
            <a:endParaRPr lang="en-US" dirty="0"/>
          </a:p>
          <a:p>
            <a:r>
              <a:rPr lang="en-US" dirty="0"/>
              <a:t>Python is also </a:t>
            </a:r>
            <a:r>
              <a:rPr lang="en-US" b="1" dirty="0"/>
              <a:t>language &amp; environment </a:t>
            </a:r>
            <a:r>
              <a:rPr lang="en-US" dirty="0"/>
              <a:t>for data science computing and </a:t>
            </a:r>
            <a:r>
              <a:rPr lang="en-US" dirty="0" smtClean="0"/>
              <a:t>graphics</a:t>
            </a:r>
            <a:endParaRPr lang="en-US" dirty="0"/>
          </a:p>
          <a:p>
            <a:r>
              <a:rPr lang="en-US" dirty="0"/>
              <a:t>Open source</a:t>
            </a:r>
          </a:p>
          <a:p>
            <a:r>
              <a:rPr lang="en-US" dirty="0" smtClean="0"/>
              <a:t>Rich </a:t>
            </a:r>
            <a:r>
              <a:rPr lang="en-US" dirty="0"/>
              <a:t>ecosystem (lots of libraries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Great for modeling, machine learning, ad-hoc </a:t>
            </a:r>
            <a:r>
              <a:rPr lang="en-US" dirty="0" smtClean="0"/>
              <a:t>analytics</a:t>
            </a:r>
            <a:endParaRPr lang="en-US" dirty="0"/>
          </a:p>
          <a:p>
            <a:r>
              <a:rPr lang="en-US" dirty="0"/>
              <a:t>Used by app developers, web developers, but also popular among scientists and now data </a:t>
            </a:r>
            <a:r>
              <a:rPr lang="en-US" dirty="0" smtClean="0"/>
              <a:t>scientists</a:t>
            </a:r>
          </a:p>
          <a:p>
            <a:r>
              <a:rPr lang="en-US" dirty="0" smtClean="0"/>
              <a:t>Python Website - </a:t>
            </a:r>
            <a:r>
              <a:rPr lang="en-US" dirty="0" smtClean="0">
                <a:hlinkClick r:id="rId2"/>
              </a:rPr>
              <a:t>https://www.python.org/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472128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2EB86E-2E94-7443-8FA2-27746ECB5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1FE9029-6AC1-0741-926A-A78758416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Example: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894273A-22D0-4A45-81F8-16BE75086B8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</a:t>
            </a:r>
            <a:r>
              <a:rPr lang="en-US" dirty="0" smtClean="0"/>
              <a:t>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5C7292B-85CF-4A4C-917C-F1FADE5B1B5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650" y="1371600"/>
            <a:ext cx="8465299" cy="501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5551173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2EB86E-2E94-7443-8FA2-27746ECB5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</a:t>
            </a:r>
            <a:r>
              <a:rPr lang="en-US" dirty="0" smtClean="0"/>
              <a:t>Notebook Installation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1FE9029-6AC1-0741-926A-A78758416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949" y="822329"/>
            <a:ext cx="2929611" cy="5643563"/>
          </a:xfrm>
        </p:spPr>
        <p:txBody>
          <a:bodyPr/>
          <a:lstStyle/>
          <a:p>
            <a:r>
              <a:rPr lang="en-US" dirty="0" smtClean="0"/>
              <a:t>Project </a:t>
            </a:r>
            <a:r>
              <a:rPr lang="en-US" dirty="0" err="1" smtClean="0"/>
              <a:t>Jupyter</a:t>
            </a:r>
            <a:r>
              <a:rPr lang="en-US" dirty="0"/>
              <a:t> Website - </a:t>
            </a:r>
            <a:r>
              <a:rPr lang="en-US" dirty="0">
                <a:hlinkClick r:id="rId2"/>
              </a:rPr>
              <a:t>https://jupyter.org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Installation recommended using Anaconda, but </a:t>
            </a:r>
            <a:r>
              <a:rPr lang="en-US" dirty="0" err="1" smtClean="0"/>
              <a:t>jupyter</a:t>
            </a:r>
            <a:r>
              <a:rPr lang="en-US" dirty="0" smtClean="0"/>
              <a:t> can be installed individually too</a:t>
            </a:r>
            <a:r>
              <a:rPr lang="en-US" dirty="0"/>
              <a:t> -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jupyter.org/install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894273A-22D0-4A45-81F8-16BE75086B8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5C7292B-85CF-4A4C-917C-F1FADE5B1B5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164561" y="822329"/>
            <a:ext cx="6124040" cy="581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9597965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309B06-F153-9D42-BE61-378774CC7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142FD60-5E26-3C48-A0DC-26C978901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directory and type </a:t>
            </a:r>
            <a:r>
              <a:rPr lang="en-US" dirty="0" err="1"/>
              <a:t>jupyter</a:t>
            </a:r>
            <a:r>
              <a:rPr lang="en-US" dirty="0"/>
              <a:t> </a:t>
            </a:r>
            <a:r>
              <a:rPr lang="en-US" dirty="0" smtClean="0"/>
              <a:t>notebook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jupyter</a:t>
            </a:r>
            <a:r>
              <a:rPr lang="en-US" dirty="0" smtClean="0"/>
              <a:t> </a:t>
            </a:r>
            <a:r>
              <a:rPr lang="en-US" dirty="0" err="1" smtClean="0"/>
              <a:t>noteboook</a:t>
            </a:r>
            <a:r>
              <a:rPr lang="en-US" dirty="0" smtClean="0"/>
              <a:t> by default starts at http://localhost:8888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F8E7C77-7D43-EF41-B6AD-1731414F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807B448-7F20-174C-BB71-A59C264FD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A9F64E48-6284-E74F-AD98-48899725CB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887574"/>
            <a:ext cx="8763000" cy="3970318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$ cd /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path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/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to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/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my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/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notebooks</a:t>
            </a:r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$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jupyter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notebook</a:t>
            </a:r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[I 22:28:59.637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NotebookApp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] The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Jupyter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Notebook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is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running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at: 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  <a:hlinkClick r:id="rId2"/>
              </a:rPr>
              <a:t>http://localhost:8888/?token=YOURTOKEN</a:t>
            </a:r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[I 22:28:59.637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NotebookApp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]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Use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Control-C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to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stop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this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server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and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shut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down all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kernels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(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twice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to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skip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confirmation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).</a:t>
            </a:r>
          </a:p>
          <a:p>
            <a:pPr defTabSz="288925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[C 22:28:59.639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NotebookApp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]   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Copy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/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paste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this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URL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into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</a:p>
          <a:p>
            <a:pPr defTabSz="288925"/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your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browser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when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you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connect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for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the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first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time,   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to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login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with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a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token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:        http://localhost:8888/?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token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=YOURTOKEN</a:t>
            </a:r>
          </a:p>
          <a:p>
            <a:pPr defTabSz="288925"/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288319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C3D85E-7C8F-6E46-B90D-246CCA922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Browser for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09D97C16-8225-E440-86E0-7FA6E3E498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747" y="822325"/>
            <a:ext cx="8089106" cy="564356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9024F30-BDEC-A540-9893-1E3028DE0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ECFB90F-1D1E-294A-B524-D244BD163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263535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Running </a:t>
            </a:r>
            <a:r>
              <a:rPr lang="en-US" dirty="0" err="1">
                <a:ea typeface="ＭＳ Ｐゴシック"/>
                <a:cs typeface="ＭＳ Ｐゴシック"/>
              </a:rPr>
              <a:t>Jupyter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Run </a:t>
            </a:r>
            <a:r>
              <a:rPr lang="en-US" dirty="0" err="1">
                <a:ea typeface="ＭＳ Ｐゴシック"/>
                <a:cs typeface="ＭＳ Ｐゴシック"/>
              </a:rPr>
              <a:t>Jupyter</a:t>
            </a:r>
            <a:r>
              <a:rPr lang="en-US" dirty="0">
                <a:ea typeface="ＭＳ Ｐゴシック"/>
                <a:cs typeface="ＭＳ Ｐゴシック"/>
              </a:rPr>
              <a:t> Notebook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mins</a:t>
            </a: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b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</a:br>
            <a:r>
              <a:rPr lang="en-US" b="1" dirty="0">
                <a:ea typeface="ＭＳ Ｐゴシック"/>
                <a:cs typeface="ＭＳ Ｐゴシック"/>
              </a:rPr>
              <a:t>02-notebooks / 2.1-install-jupyter.md</a:t>
            </a:r>
            <a:endParaRPr lang="en-US" dirty="0">
              <a:ea typeface="ＭＳ Ｐゴシック"/>
              <a:cs typeface="ＭＳ Ｐゴシック"/>
            </a:endParaRP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2688408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Introducing Notebooks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Quick intro lab to </a:t>
            </a:r>
            <a:r>
              <a:rPr lang="en-US" dirty="0" err="1">
                <a:ea typeface="ＭＳ Ｐゴシック"/>
                <a:cs typeface="ＭＳ Ｐゴシック"/>
              </a:rPr>
              <a:t>Jupyter</a:t>
            </a:r>
            <a:r>
              <a:rPr lang="en-US" dirty="0">
                <a:ea typeface="ＭＳ Ｐゴシック"/>
                <a:cs typeface="ＭＳ Ｐゴシック"/>
              </a:rPr>
              <a:t> Notebook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mins</a:t>
            </a:r>
          </a:p>
          <a:p>
            <a:pPr indent="-36576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b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</a:br>
            <a:r>
              <a:rPr lang="en-US" b="1" dirty="0">
                <a:ea typeface="ＭＳ Ｐゴシック"/>
                <a:cs typeface="ＭＳ Ｐゴシック"/>
              </a:rPr>
              <a:t>02-notebooks / 2.2-LearningNotebooks.ipynb</a:t>
            </a:r>
          </a:p>
          <a:p>
            <a:pPr indent="-365760">
              <a:spcBef>
                <a:spcPts val="0"/>
              </a:spcBef>
            </a:pPr>
            <a:endParaRPr lang="en-US" dirty="0">
              <a:ea typeface="ＭＳ Ｐゴシック"/>
              <a:cs typeface="ＭＳ Ｐゴシック"/>
            </a:endParaRP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655265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Introducing </a:t>
            </a:r>
            <a:r>
              <a:rPr lang="en-US" dirty="0" err="1" smtClean="0">
                <a:ea typeface="ＭＳ Ｐゴシック"/>
                <a:cs typeface="ＭＳ Ｐゴシック"/>
              </a:rPr>
              <a:t>Jupyter</a:t>
            </a:r>
            <a:r>
              <a:rPr lang="en-US" dirty="0" smtClean="0">
                <a:ea typeface="ＭＳ Ｐゴシック"/>
                <a:cs typeface="ＭＳ Ｐゴシック"/>
              </a:rPr>
              <a:t> Notebook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Introduction to </a:t>
            </a:r>
            <a:r>
              <a:rPr lang="en-US" dirty="0" err="1" smtClean="0">
                <a:ea typeface="ＭＳ Ｐゴシック"/>
                <a:cs typeface="ＭＳ Ｐゴシック"/>
              </a:rPr>
              <a:t>Jupyter</a:t>
            </a:r>
            <a:r>
              <a:rPr lang="en-US" dirty="0" smtClean="0">
                <a:ea typeface="ＭＳ Ｐゴシック"/>
                <a:cs typeface="ＭＳ Ｐゴシック"/>
              </a:rPr>
              <a:t> Notebook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10 </a:t>
            </a:r>
            <a:r>
              <a:rPr lang="en-US" dirty="0" smtClean="0">
                <a:ea typeface="ＭＳ Ｐゴシック"/>
                <a:cs typeface="ＭＳ Ｐゴシック"/>
              </a:rPr>
              <a:t>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02</a:t>
            </a:r>
            <a:r>
              <a:rPr lang="en-US" b="1" dirty="0">
                <a:ea typeface="ＭＳ Ｐゴシック"/>
                <a:cs typeface="ＭＳ Ｐゴシック"/>
              </a:rPr>
              <a:t>__pythonIntro | </a:t>
            </a:r>
            <a:r>
              <a:rPr lang="en-US" b="1" dirty="0" smtClean="0">
                <a:ea typeface="ＭＳ Ｐゴシック"/>
                <a:cs typeface="ＭＳ Ｐゴシック"/>
              </a:rPr>
              <a:t>2.4-startingJupyter.md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>
                <a:ea typeface="ＭＳ Ｐゴシック"/>
                <a:cs typeface="ＭＳ Ｐゴシック"/>
              </a:rPr>
              <a:t>02__pythonIntro | </a:t>
            </a:r>
            <a:r>
              <a:rPr lang="en-US" b="1" dirty="0" err="1" smtClean="0">
                <a:ea typeface="ＭＳ Ｐゴシック"/>
                <a:cs typeface="ＭＳ Ｐゴシック"/>
              </a:rPr>
              <a:t>learningJupyter.ipynb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9833218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Python Intro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="" xmlns:a16="http://schemas.microsoft.com/office/drawing/2014/main" id="{BC26FDFF-A881-B54A-89AC-EC94B69A8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074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35" lvl="1" indent="0" algn="r"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Introduction</a:t>
            </a:r>
          </a:p>
          <a:p>
            <a:pPr marL="404835" lvl="1" indent="0" algn="r">
              <a:buNone/>
            </a:pPr>
            <a:r>
              <a:rPr lang="en-US" sz="2800" kern="0" dirty="0">
                <a:ea typeface="ＭＳ Ｐゴシック"/>
              </a:rPr>
              <a:t>Installation and IDEs</a:t>
            </a:r>
          </a:p>
          <a:p>
            <a:pPr marL="404835" lvl="1" indent="0" algn="r">
              <a:buNone/>
            </a:pPr>
            <a:r>
              <a:rPr lang="en-US" sz="2800" kern="0" dirty="0" err="1">
                <a:solidFill>
                  <a:schemeClr val="bg2"/>
                </a:solidFill>
                <a:ea typeface="ＭＳ Ｐゴシック"/>
              </a:rPr>
              <a:t>Jupyter</a:t>
            </a: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 Notebooks</a:t>
            </a:r>
          </a:p>
          <a:p>
            <a:pPr marL="404835" lvl="1" indent="0" algn="r">
              <a:buNone/>
            </a:pPr>
            <a:r>
              <a:rPr lang="en-US" sz="2800" b="1" kern="0" dirty="0">
                <a:solidFill>
                  <a:schemeClr val="accent2"/>
                </a:solidFill>
              </a:rPr>
              <a:t>Zeppelin Notebooks</a:t>
            </a:r>
          </a:p>
        </p:txBody>
      </p:sp>
    </p:spTree>
    <p:extLst>
      <p:ext uri="{BB962C8B-B14F-4D97-AF65-F5344CB8AC3E}">
        <p14:creationId xmlns:p14="http://schemas.microsoft.com/office/powerpoint/2010/main" xmlns="" val="2179838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2EB86E-2E94-7443-8FA2-27746ECB5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Zeppelin Notebooks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1FE9029-6AC1-0741-926A-A78758416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Zeppelin notebooks are another solution for data visualization with coding and collaboration in one tool</a:t>
            </a:r>
          </a:p>
          <a:p>
            <a:r>
              <a:rPr lang="en-US" dirty="0" smtClean="0"/>
              <a:t>Apache Zeppelin provides Apache Spark integration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894273A-22D0-4A45-81F8-16BE75086B8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5C7292B-85CF-4A4C-917C-F1FADE5B1B5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1" y="2209800"/>
            <a:ext cx="7470335" cy="427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2879790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2EB86E-2E94-7443-8FA2-27746ECB5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Zeppelin Notebook Installation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1FE9029-6AC1-0741-926A-A78758416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950" y="822329"/>
            <a:ext cx="3689350" cy="5643563"/>
          </a:xfrm>
        </p:spPr>
        <p:txBody>
          <a:bodyPr/>
          <a:lstStyle/>
          <a:p>
            <a:r>
              <a:rPr lang="en-US" dirty="0" smtClean="0"/>
              <a:t>Apache </a:t>
            </a:r>
            <a:r>
              <a:rPr lang="en-US" dirty="0"/>
              <a:t>Foundation Website - </a:t>
            </a:r>
            <a:r>
              <a:rPr lang="en-US" dirty="0">
                <a:hlinkClick r:id="rId2"/>
              </a:rPr>
              <a:t>http://www.apache.org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Apache </a:t>
            </a:r>
            <a:r>
              <a:rPr lang="en-US" dirty="0"/>
              <a:t>Zeppelin - </a:t>
            </a:r>
            <a:r>
              <a:rPr lang="en-US" dirty="0">
                <a:hlinkClick r:id="rId3"/>
              </a:rPr>
              <a:t>http://zeppelin.apache.org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Ensure </a:t>
            </a:r>
            <a:r>
              <a:rPr lang="en-US" dirty="0"/>
              <a:t>you have JDK -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www.oracle.com/technetwork/java/javase/downloads/index.html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894273A-22D0-4A45-81F8-16BE75086B8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5C7292B-85CF-4A4C-917C-F1FADE5B1B5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432"/>
          <a:stretch/>
        </p:blipFill>
        <p:spPr>
          <a:xfrm>
            <a:off x="3924300" y="863596"/>
            <a:ext cx="5367614" cy="553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44265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Comprehensive</a:t>
            </a:r>
          </a:p>
          <a:p>
            <a:pPr lvl="1"/>
            <a:r>
              <a:rPr lang="en-US" dirty="0"/>
              <a:t>Pretty much any development can be done in Python</a:t>
            </a:r>
          </a:p>
          <a:p>
            <a:pPr lvl="1"/>
            <a:endParaRPr lang="en-US" dirty="0"/>
          </a:p>
          <a:p>
            <a:r>
              <a:rPr lang="en-US" dirty="0"/>
              <a:t>State-of-the-art graphics capabilities</a:t>
            </a:r>
          </a:p>
          <a:p>
            <a:pPr lvl="1"/>
            <a:r>
              <a:rPr lang="en-US" dirty="0"/>
              <a:t>Because picture IS worth a thousands words </a:t>
            </a:r>
          </a:p>
          <a:p>
            <a:endParaRPr lang="en-US" dirty="0"/>
          </a:p>
          <a:p>
            <a:r>
              <a:rPr lang="en-US" dirty="0"/>
              <a:t>Designed for interactive analysis</a:t>
            </a:r>
          </a:p>
          <a:p>
            <a:pPr lvl="1"/>
            <a:r>
              <a:rPr lang="en-US" dirty="0"/>
              <a:t>Most analysis is done this way</a:t>
            </a:r>
          </a:p>
          <a:p>
            <a:pPr lvl="1"/>
            <a:r>
              <a:rPr lang="en-US" dirty="0"/>
              <a:t>No time consuming  edit / compile / run cycle</a:t>
            </a:r>
          </a:p>
          <a:p>
            <a:pPr lvl="1"/>
            <a:r>
              <a:rPr lang="en-US" dirty="0"/>
              <a:t>Can support scripting too</a:t>
            </a:r>
          </a:p>
          <a:p>
            <a:endParaRPr lang="en-US" dirty="0"/>
          </a:p>
          <a:p>
            <a:r>
              <a:rPr lang="en-US" dirty="0"/>
              <a:t>Open source</a:t>
            </a:r>
          </a:p>
          <a:p>
            <a:pPr lvl="1"/>
            <a:r>
              <a:rPr lang="en-US" dirty="0"/>
              <a:t>Commercial packages costs thousands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0319001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309B06-F153-9D42-BE61-378774CC7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smtClean="0"/>
              <a:t>Zeppelin Notebooks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142FD60-5E26-3C48-A0DC-26C978901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 smtClean="0"/>
              <a:t>the zeppelin install directory </a:t>
            </a:r>
            <a:r>
              <a:rPr lang="en-US" dirty="0"/>
              <a:t>and type </a:t>
            </a:r>
            <a:r>
              <a:rPr lang="en-US" dirty="0" smtClean="0"/>
              <a:t>“bin/zeppelin-</a:t>
            </a:r>
            <a:r>
              <a:rPr lang="en-US" dirty="0" err="1" smtClean="0"/>
              <a:t>daemon.sh</a:t>
            </a:r>
            <a:r>
              <a:rPr lang="en-US" dirty="0" smtClean="0"/>
              <a:t> start”</a:t>
            </a:r>
          </a:p>
          <a:p>
            <a:r>
              <a:rPr lang="en-US" dirty="0" smtClean="0"/>
              <a:t>The zeppelin </a:t>
            </a:r>
            <a:r>
              <a:rPr lang="en-US" dirty="0" err="1" smtClean="0"/>
              <a:t>noteboook</a:t>
            </a:r>
            <a:r>
              <a:rPr lang="en-US" dirty="0" smtClean="0"/>
              <a:t> by default starts at </a:t>
            </a:r>
            <a:r>
              <a:rPr lang="en-US" dirty="0" smtClean="0">
                <a:hlinkClick r:id="rId2"/>
              </a:rPr>
              <a:t>http://localhost:8080</a:t>
            </a:r>
            <a:endParaRPr lang="en-US" dirty="0" smtClean="0"/>
          </a:p>
          <a:p>
            <a:r>
              <a:rPr lang="en-US" dirty="0" smtClean="0"/>
              <a:t>To stop zeppelin, go to the zeppelin install directory and </a:t>
            </a:r>
            <a:r>
              <a:rPr lang="en-US" dirty="0"/>
              <a:t>type “bin/zeppelin-</a:t>
            </a:r>
            <a:r>
              <a:rPr lang="en-US" dirty="0" err="1"/>
              <a:t>daemon.sh</a:t>
            </a:r>
            <a:r>
              <a:rPr lang="en-US" dirty="0"/>
              <a:t> </a:t>
            </a:r>
            <a:r>
              <a:rPr lang="en-US" dirty="0" smtClean="0"/>
              <a:t>stop”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F8E7C77-7D43-EF41-B6AD-1731414F5C56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807B448-7F20-174C-BB71-A59C264FD5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="" xmlns:a16="http://schemas.microsoft.com/office/drawing/2014/main" id="{A9F64E48-6284-E74F-AD98-48899725CB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810000"/>
            <a:ext cx="8763000" cy="203132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e-DE" sz="1800" dirty="0" smtClean="0">
                <a:solidFill>
                  <a:schemeClr val="bg2"/>
                </a:solidFill>
                <a:latin typeface="Lucida Sans Typewriter" pitchFamily="49" charset="0"/>
              </a:rPr>
              <a:t>$ bin/zeppelin-</a:t>
            </a:r>
            <a:r>
              <a:rPr lang="de-DE" sz="1800" dirty="0" err="1" smtClean="0">
                <a:solidFill>
                  <a:schemeClr val="bg2"/>
                </a:solidFill>
                <a:latin typeface="Lucida Sans Typewriter" pitchFamily="49" charset="0"/>
              </a:rPr>
              <a:t>daemon.sh</a:t>
            </a:r>
            <a:r>
              <a:rPr lang="de-DE" sz="1800" dirty="0" smtClean="0">
                <a:solidFill>
                  <a:schemeClr val="bg2"/>
                </a:solidFill>
                <a:latin typeface="Lucida Sans Typewriter" pitchFamily="49" charset="0"/>
              </a:rPr>
              <a:t>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start</a:t>
            </a:r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r>
              <a:rPr lang="de-DE" sz="1800" dirty="0" smtClean="0">
                <a:solidFill>
                  <a:schemeClr val="bg2"/>
                </a:solidFill>
                <a:latin typeface="Lucida Sans Typewriter" pitchFamily="49" charset="0"/>
              </a:rPr>
              <a:t>Zeppelin </a:t>
            </a:r>
            <a:r>
              <a:rPr lang="de-DE" sz="1800" dirty="0" err="1">
                <a:solidFill>
                  <a:schemeClr val="bg2"/>
                </a:solidFill>
                <a:latin typeface="Lucida Sans Typewriter" pitchFamily="49" charset="0"/>
              </a:rPr>
              <a:t>start</a:t>
            </a:r>
            <a:r>
              <a:rPr lang="de-DE" sz="1800" dirty="0">
                <a:solidFill>
                  <a:schemeClr val="bg2"/>
                </a:solidFill>
                <a:latin typeface="Lucida Sans Typewriter" pitchFamily="49" charset="0"/>
              </a:rPr>
              <a:t>                                             [  OK  ]</a:t>
            </a:r>
          </a:p>
          <a:p>
            <a:pPr defTabSz="288941"/>
            <a:endParaRPr lang="de-DE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r>
              <a:rPr lang="is-IS" sz="1800" dirty="0" smtClean="0">
                <a:solidFill>
                  <a:schemeClr val="bg2"/>
                </a:solidFill>
                <a:latin typeface="Lucida Sans Typewriter" pitchFamily="49" charset="0"/>
              </a:rPr>
              <a:t>$ bin/zeppelin-daemon.sh </a:t>
            </a:r>
            <a:r>
              <a:rPr lang="is-IS" sz="1800" dirty="0">
                <a:solidFill>
                  <a:schemeClr val="bg2"/>
                </a:solidFill>
                <a:latin typeface="Lucida Sans Typewriter" pitchFamily="49" charset="0"/>
              </a:rPr>
              <a:t>stop</a:t>
            </a:r>
          </a:p>
          <a:p>
            <a:r>
              <a:rPr lang="is-IS" sz="1800" dirty="0">
                <a:solidFill>
                  <a:schemeClr val="bg2"/>
                </a:solidFill>
                <a:latin typeface="Lucida Sans Typewriter" pitchFamily="49" charset="0"/>
              </a:rPr>
              <a:t>Zeppelin stop                                              [  OK  </a:t>
            </a:r>
            <a:r>
              <a:rPr lang="is-IS" sz="1800" dirty="0" smtClean="0">
                <a:solidFill>
                  <a:schemeClr val="bg2"/>
                </a:solidFill>
                <a:latin typeface="Lucida Sans Typewriter" pitchFamily="49" charset="0"/>
              </a:rPr>
              <a:t>]</a:t>
            </a:r>
            <a:endParaRPr lang="is-IS" sz="1800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5582794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C3D85E-7C8F-6E46-B90D-246CCA922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Browser for </a:t>
            </a:r>
            <a:r>
              <a:rPr lang="en-US" dirty="0" smtClean="0"/>
              <a:t>Zeppelin Notebook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9024F30-BDEC-A540-9893-1E3028DE0CA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ECFB90F-1D1E-294A-B524-D244BD1636F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61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4950" y="1526553"/>
            <a:ext cx="8902700" cy="4235106"/>
          </a:xfrm>
        </p:spPr>
      </p:pic>
    </p:spTree>
    <p:extLst>
      <p:ext uri="{BB962C8B-B14F-4D97-AF65-F5344CB8AC3E}">
        <p14:creationId xmlns:p14="http://schemas.microsoft.com/office/powerpoint/2010/main" xmlns="" val="24635674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C3D85E-7C8F-6E46-B90D-246CCA922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Notebook vs Zeppelin Notebook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9024F30-BDEC-A540-9893-1E3028DE0CA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ECFB90F-1D1E-294A-B524-D244BD1636F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www.linkedin.com/pulse/comprehensive-comparison-jupyter-vs-zeppelin-hoc-q-phan-mba-</a:t>
            </a:r>
            <a:endParaRPr lang="en-US" dirty="0" smtClean="0"/>
          </a:p>
          <a:p>
            <a:endParaRPr lang="en-US" dirty="0" smtClean="0">
              <a:hlinkClick r:id="rId3"/>
            </a:endParaRPr>
          </a:p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stackshare.io/stackups/jupyter-vs-zeppelin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932499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C3D85E-7C8F-6E46-B90D-246CCA922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9024F30-BDEC-A540-9893-1E3028DE0CA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234950" y="6638921"/>
            <a:ext cx="5441950" cy="138499"/>
          </a:xfrm>
          <a:prstGeom prst="rect">
            <a:avLst/>
          </a:prstGeom>
        </p:spPr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ECFB90F-1D1E-294A-B524-D244BD1636F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77288" y="6580192"/>
            <a:ext cx="546100" cy="2254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4950" y="1140222"/>
            <a:ext cx="8902700" cy="5007768"/>
          </a:xfrm>
        </p:spPr>
      </p:pic>
    </p:spTree>
    <p:extLst>
      <p:ext uri="{BB962C8B-B14F-4D97-AF65-F5344CB8AC3E}">
        <p14:creationId xmlns:p14="http://schemas.microsoft.com/office/powerpoint/2010/main" xmlns="" val="429308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can import from variety of formats (csv, excel, </a:t>
            </a:r>
            <a:r>
              <a:rPr lang="en-US" dirty="0" err="1"/>
              <a:t>db</a:t>
            </a:r>
            <a:r>
              <a:rPr lang="en-US" dirty="0"/>
              <a:t>, …)</a:t>
            </a:r>
          </a:p>
          <a:p>
            <a:endParaRPr lang="en-US" dirty="0"/>
          </a:p>
          <a:p>
            <a:r>
              <a:rPr lang="en-US" dirty="0"/>
              <a:t>Python is extensible</a:t>
            </a:r>
          </a:p>
          <a:p>
            <a:pPr lvl="1"/>
            <a:r>
              <a:rPr lang="en-US" dirty="0"/>
              <a:t>Thousands of libraries in </a:t>
            </a:r>
            <a:r>
              <a:rPr lang="en-US" dirty="0" err="1"/>
              <a:t>PyPi</a:t>
            </a:r>
            <a:r>
              <a:rPr lang="en-US" dirty="0"/>
              <a:t> (open source)</a:t>
            </a:r>
          </a:p>
          <a:p>
            <a:endParaRPr lang="en-US" dirty="0"/>
          </a:p>
          <a:p>
            <a:r>
              <a:rPr lang="en-US" dirty="0"/>
              <a:t>Python usually gets ‘bleeding edge’ routines before other commercial packages!!</a:t>
            </a:r>
          </a:p>
          <a:p>
            <a:pPr lvl="1"/>
            <a:r>
              <a:rPr lang="en-US" dirty="0"/>
              <a:t>Power of open source</a:t>
            </a:r>
          </a:p>
          <a:p>
            <a:endParaRPr lang="en-US" dirty="0"/>
          </a:p>
          <a:p>
            <a:r>
              <a:rPr lang="en-US" dirty="0"/>
              <a:t>Free IDEs (</a:t>
            </a:r>
            <a:r>
              <a:rPr lang="en-US" dirty="0" err="1"/>
              <a:t>Spyder</a:t>
            </a:r>
            <a:r>
              <a:rPr lang="en-US" dirty="0"/>
              <a:t>, </a:t>
            </a:r>
            <a:r>
              <a:rPr lang="en-US" dirty="0" err="1"/>
              <a:t>Pycharm</a:t>
            </a:r>
            <a:r>
              <a:rPr lang="en-US" dirty="0"/>
              <a:t>) are available</a:t>
            </a:r>
          </a:p>
          <a:p>
            <a:pPr lvl="1"/>
            <a:r>
              <a:rPr lang="en-US" dirty="0"/>
              <a:t>Easy to use / program</a:t>
            </a:r>
          </a:p>
          <a:p>
            <a:endParaRPr lang="en-US" dirty="0"/>
          </a:p>
          <a:p>
            <a:r>
              <a:rPr lang="en-US" dirty="0"/>
              <a:t>Runs on multiple platforms (Mac, Windows, Linux)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07666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3577AB-2423-AF4E-8DB7-40EA4A1AA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Zen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48A0E5-B6BC-4042-A6C9-F1C5FF332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Beautiful is better than ugly.</a:t>
            </a:r>
          </a:p>
          <a:p>
            <a:r>
              <a:rPr lang="en-US" dirty="0"/>
              <a:t>Explicit is better than implicit.</a:t>
            </a:r>
          </a:p>
          <a:p>
            <a:r>
              <a:rPr lang="en-US" dirty="0"/>
              <a:t>Simple is better than complex.</a:t>
            </a:r>
          </a:p>
          <a:p>
            <a:r>
              <a:rPr lang="en-US" dirty="0"/>
              <a:t>Complex is better than complicated.</a:t>
            </a:r>
          </a:p>
          <a:p>
            <a:r>
              <a:rPr lang="en-US" dirty="0"/>
              <a:t>Flat is better than nested.</a:t>
            </a:r>
          </a:p>
          <a:p>
            <a:r>
              <a:rPr lang="en-US" dirty="0"/>
              <a:t>Sparse is better than dense.</a:t>
            </a:r>
          </a:p>
          <a:p>
            <a:r>
              <a:rPr lang="en-US" dirty="0"/>
              <a:t>Readability counts.</a:t>
            </a:r>
          </a:p>
          <a:p>
            <a:r>
              <a:rPr lang="en-US" dirty="0"/>
              <a:t>Special cases aren't special enough to break the rules.</a:t>
            </a:r>
          </a:p>
          <a:p>
            <a:r>
              <a:rPr lang="en-US" dirty="0"/>
              <a:t>Although practicality beats purity.</a:t>
            </a:r>
          </a:p>
          <a:p>
            <a:r>
              <a:rPr lang="en-US" dirty="0"/>
              <a:t>Errors should never pass silently.</a:t>
            </a:r>
          </a:p>
          <a:p>
            <a:r>
              <a:rPr lang="en-US" dirty="0"/>
              <a:t>Unless explicitly silenced.</a:t>
            </a:r>
          </a:p>
          <a:p>
            <a:r>
              <a:rPr lang="en-US" dirty="0"/>
              <a:t>In the face of ambiguity, refuse the temptation to guess.</a:t>
            </a:r>
          </a:p>
          <a:p>
            <a:r>
              <a:rPr lang="en-US" dirty="0"/>
              <a:t>There should be one -- and preferably only one -- obvious way to do it.</a:t>
            </a:r>
          </a:p>
          <a:p>
            <a:r>
              <a:rPr lang="en-US" dirty="0"/>
              <a:t>Although that way may not be obvious at first unless you're Dutch.</a:t>
            </a:r>
          </a:p>
          <a:p>
            <a:r>
              <a:rPr lang="en-US" dirty="0"/>
              <a:t>Now is better than never.</a:t>
            </a:r>
          </a:p>
          <a:p>
            <a:r>
              <a:rPr lang="en-US" dirty="0"/>
              <a:t>Although never is often better than *right* now.</a:t>
            </a:r>
          </a:p>
          <a:p>
            <a:r>
              <a:rPr lang="en-US" dirty="0"/>
              <a:t>If the implementation is hard to explain, it's a bad idea.</a:t>
            </a:r>
          </a:p>
          <a:p>
            <a:r>
              <a:rPr lang="en-US" dirty="0"/>
              <a:t>If the implementation is easy to explain, it may be a good idea.</a:t>
            </a:r>
          </a:p>
          <a:p>
            <a:r>
              <a:rPr lang="en-US" dirty="0"/>
              <a:t>Namespaces are one honking great idea -- let's do more of those!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DC08C8C-DFCE-2D45-A732-FFCF960AD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17E9A43-05EE-0A4A-AE98-3DE561A5F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71067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29DDCC-3F27-5F4D-B76C-062E7FF5E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83F5D6-E72F-3744-B4A4-8420B422F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By Guido Von </a:t>
            </a:r>
            <a:r>
              <a:rPr lang="en-US" dirty="0" err="1"/>
              <a:t>Rossom</a:t>
            </a:r>
            <a:r>
              <a:rPr lang="en-US" dirty="0"/>
              <a:t> in 1991</a:t>
            </a:r>
          </a:p>
          <a:p>
            <a:r>
              <a:rPr lang="en-US" dirty="0"/>
              <a:t>Designed as an alternative to ”scripting languages” like PERL</a:t>
            </a:r>
          </a:p>
          <a:p>
            <a:pPr lvl="1"/>
            <a:r>
              <a:rPr lang="en-US" dirty="0"/>
              <a:t>Fully OOP (Object Oriented Programming)</a:t>
            </a:r>
          </a:p>
          <a:p>
            <a:r>
              <a:rPr lang="en-US" dirty="0"/>
              <a:t>Dynamically Typed Language</a:t>
            </a:r>
          </a:p>
          <a:p>
            <a:pPr lvl="1"/>
            <a:r>
              <a:rPr lang="en-US" dirty="0"/>
              <a:t>“Duck Typing” – if it walks like a duck..</a:t>
            </a:r>
          </a:p>
          <a:p>
            <a:pPr lvl="1"/>
            <a:r>
              <a:rPr lang="en-US" dirty="0"/>
              <a:t>Automatic type conversion</a:t>
            </a:r>
          </a:p>
          <a:p>
            <a:r>
              <a:rPr lang="en-US" dirty="0"/>
              <a:t>JIT (Just in Time)</a:t>
            </a:r>
          </a:p>
          <a:p>
            <a:pPr lvl="1"/>
            <a:r>
              <a:rPr lang="en-US" dirty="0"/>
              <a:t>Code compiles and runs in real time</a:t>
            </a:r>
          </a:p>
          <a:p>
            <a:pPr lvl="1"/>
            <a:r>
              <a:rPr lang="en-US" dirty="0"/>
              <a:t>No compile – package – deploy – cycle</a:t>
            </a:r>
          </a:p>
          <a:p>
            <a:r>
              <a:rPr lang="en-US" dirty="0"/>
              <a:t>REPL Shell</a:t>
            </a:r>
          </a:p>
          <a:p>
            <a:pPr lvl="1"/>
            <a:r>
              <a:rPr lang="en-US" dirty="0"/>
              <a:t>Real time shell for analysis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Read-Evaluate-Print-Loop Shell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F2435DB-A8EE-BD4D-AEFF-4DC2ACA4C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6411FDD-F8DD-C84D-8135-FC553A4E1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94636350"/>
      </p:ext>
    </p:extLst>
  </p:cSld>
  <p:clrMapOvr>
    <a:masterClrMapping/>
  </p:clrMapOvr>
</p:sld>
</file>

<file path=ppt/theme/theme1.xml><?xml version="1.0" encoding="utf-8"?>
<a:theme xmlns:a="http://schemas.openxmlformats.org/drawingml/2006/main" name="LPc_New">
  <a:themeElements>
    <a:clrScheme name="LPc_New 7">
      <a:dk1>
        <a:srgbClr val="000000"/>
      </a:dk1>
      <a:lt1>
        <a:srgbClr val="FFFFFF"/>
      </a:lt1>
      <a:dk2>
        <a:srgbClr val="CCECFF"/>
      </a:dk2>
      <a:lt2>
        <a:srgbClr val="003399"/>
      </a:lt2>
      <a:accent1>
        <a:srgbClr val="0794FF"/>
      </a:accent1>
      <a:accent2>
        <a:srgbClr val="800080"/>
      </a:accent2>
      <a:accent3>
        <a:srgbClr val="E2F4FF"/>
      </a:accent3>
      <a:accent4>
        <a:srgbClr val="DADADA"/>
      </a:accent4>
      <a:accent5>
        <a:srgbClr val="AAC8FF"/>
      </a:accent5>
      <a:accent6>
        <a:srgbClr val="730073"/>
      </a:accent6>
      <a:hlink>
        <a:srgbClr val="FF0000"/>
      </a:hlink>
      <a:folHlink>
        <a:srgbClr val="FFFFD2"/>
      </a:folHlink>
    </a:clrScheme>
    <a:fontScheme name="LPc_New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aramond" pitchFamily="-11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aramond" pitchFamily="-110" charset="0"/>
          </a:defRPr>
        </a:defPPr>
      </a:lstStyle>
    </a:lnDef>
  </a:objectDefaults>
  <a:extraClrSchemeLst>
    <a:extraClrScheme>
      <a:clrScheme name="LPc_New 1">
        <a:dk1>
          <a:srgbClr val="000099"/>
        </a:dk1>
        <a:lt1>
          <a:srgbClr val="FFFFFF"/>
        </a:lt1>
        <a:dk2>
          <a:srgbClr val="0000FF"/>
        </a:dk2>
        <a:lt2>
          <a:srgbClr val="FFFF00"/>
        </a:lt2>
        <a:accent1>
          <a:srgbClr val="FF6633"/>
        </a:accent1>
        <a:accent2>
          <a:srgbClr val="FF00FF"/>
        </a:accent2>
        <a:accent3>
          <a:srgbClr val="AAAAFF"/>
        </a:accent3>
        <a:accent4>
          <a:srgbClr val="DADADA"/>
        </a:accent4>
        <a:accent5>
          <a:srgbClr val="FFB8AD"/>
        </a:accent5>
        <a:accent6>
          <a:srgbClr val="E700E7"/>
        </a:accent6>
        <a:hlink>
          <a:srgbClr val="FF0000"/>
        </a:hlink>
        <a:folHlink>
          <a:srgbClr val="80808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2">
        <a:dk1>
          <a:srgbClr val="000066"/>
        </a:dk1>
        <a:lt1>
          <a:srgbClr val="CCECFF"/>
        </a:lt1>
        <a:dk2>
          <a:srgbClr val="000080"/>
        </a:dk2>
        <a:lt2>
          <a:srgbClr val="000000"/>
        </a:lt2>
        <a:accent1>
          <a:srgbClr val="9999FF"/>
        </a:accent1>
        <a:accent2>
          <a:srgbClr val="CC00FF"/>
        </a:accent2>
        <a:accent3>
          <a:srgbClr val="E2F4FF"/>
        </a:accent3>
        <a:accent4>
          <a:srgbClr val="000056"/>
        </a:accent4>
        <a:accent5>
          <a:srgbClr val="CACAFF"/>
        </a:accent5>
        <a:accent6>
          <a:srgbClr val="B900E7"/>
        </a:accent6>
        <a:hlink>
          <a:srgbClr val="00CC99"/>
        </a:hlink>
        <a:folHlink>
          <a:srgbClr val="0099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Pc_New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B2B2B2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D5D5D5"/>
        </a:accent5>
        <a:accent6>
          <a:srgbClr val="797979"/>
        </a:accent6>
        <a:hlink>
          <a:srgbClr val="5F5F5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Pc_New 4">
        <a:dk1>
          <a:srgbClr val="000000"/>
        </a:dk1>
        <a:lt1>
          <a:srgbClr val="FFFFFF"/>
        </a:lt1>
        <a:dk2>
          <a:srgbClr val="660033"/>
        </a:dk2>
        <a:lt2>
          <a:srgbClr val="FFFF66"/>
        </a:lt2>
        <a:accent1>
          <a:srgbClr val="FF0033"/>
        </a:accent1>
        <a:accent2>
          <a:srgbClr val="CC6600"/>
        </a:accent2>
        <a:accent3>
          <a:srgbClr val="B8AAAD"/>
        </a:accent3>
        <a:accent4>
          <a:srgbClr val="DADADA"/>
        </a:accent4>
        <a:accent5>
          <a:srgbClr val="FFAAAD"/>
        </a:accent5>
        <a:accent6>
          <a:srgbClr val="B95C00"/>
        </a:accent6>
        <a:hlink>
          <a:srgbClr val="999933"/>
        </a:hlink>
        <a:folHlink>
          <a:srgbClr val="A5002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5">
        <a:dk1>
          <a:srgbClr val="000000"/>
        </a:dk1>
        <a:lt1>
          <a:srgbClr val="FFFFFF"/>
        </a:lt1>
        <a:dk2>
          <a:srgbClr val="CCECFF"/>
        </a:dk2>
        <a:lt2>
          <a:srgbClr val="000080"/>
        </a:lt2>
        <a:accent1>
          <a:srgbClr val="9999FF"/>
        </a:accent1>
        <a:accent2>
          <a:srgbClr val="CC00FF"/>
        </a:accent2>
        <a:accent3>
          <a:srgbClr val="E2F4FF"/>
        </a:accent3>
        <a:accent4>
          <a:srgbClr val="DADADA"/>
        </a:accent4>
        <a:accent5>
          <a:srgbClr val="CACAFF"/>
        </a:accent5>
        <a:accent6>
          <a:srgbClr val="B900E7"/>
        </a:accent6>
        <a:hlink>
          <a:srgbClr val="00CC99"/>
        </a:hlink>
        <a:folHlink>
          <a:srgbClr val="0099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6">
        <a:dk1>
          <a:srgbClr val="000000"/>
        </a:dk1>
        <a:lt1>
          <a:srgbClr val="FFFFFF"/>
        </a:lt1>
        <a:dk2>
          <a:srgbClr val="CCECFF"/>
        </a:dk2>
        <a:lt2>
          <a:srgbClr val="003399"/>
        </a:lt2>
        <a:accent1>
          <a:srgbClr val="9999FF"/>
        </a:accent1>
        <a:accent2>
          <a:srgbClr val="800080"/>
        </a:accent2>
        <a:accent3>
          <a:srgbClr val="E2F4FF"/>
        </a:accent3>
        <a:accent4>
          <a:srgbClr val="DADADA"/>
        </a:accent4>
        <a:accent5>
          <a:srgbClr val="CACAFF"/>
        </a:accent5>
        <a:accent6>
          <a:srgbClr val="730073"/>
        </a:accent6>
        <a:hlink>
          <a:srgbClr val="FF0000"/>
        </a:hlink>
        <a:folHlink>
          <a:srgbClr val="FFFFD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7">
        <a:dk1>
          <a:srgbClr val="000000"/>
        </a:dk1>
        <a:lt1>
          <a:srgbClr val="FFFFFF"/>
        </a:lt1>
        <a:dk2>
          <a:srgbClr val="CCECFF"/>
        </a:dk2>
        <a:lt2>
          <a:srgbClr val="003399"/>
        </a:lt2>
        <a:accent1>
          <a:srgbClr val="0794FF"/>
        </a:accent1>
        <a:accent2>
          <a:srgbClr val="800080"/>
        </a:accent2>
        <a:accent3>
          <a:srgbClr val="E2F4FF"/>
        </a:accent3>
        <a:accent4>
          <a:srgbClr val="DADADA"/>
        </a:accent4>
        <a:accent5>
          <a:srgbClr val="AAC8FF"/>
        </a:accent5>
        <a:accent6>
          <a:srgbClr val="730073"/>
        </a:accent6>
        <a:hlink>
          <a:srgbClr val="FF0000"/>
        </a:hlink>
        <a:folHlink>
          <a:srgbClr val="FFFFD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385641</TotalTime>
  <Words>3187</Words>
  <Application>Microsoft Office PowerPoint</Application>
  <PresentationFormat>Custom</PresentationFormat>
  <Paragraphs>715</Paragraphs>
  <Slides>63</Slides>
  <Notes>19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4" baseType="lpstr">
      <vt:lpstr>LPc_New</vt:lpstr>
      <vt:lpstr>Python Intro</vt:lpstr>
      <vt:lpstr>Lesson Objectives</vt:lpstr>
      <vt:lpstr>Lesson Objectives</vt:lpstr>
      <vt:lpstr>Introduction</vt:lpstr>
      <vt:lpstr>About Python</vt:lpstr>
      <vt:lpstr>Why Python</vt:lpstr>
      <vt:lpstr>Why Python</vt:lpstr>
      <vt:lpstr>The Zen of Python</vt:lpstr>
      <vt:lpstr>Python History</vt:lpstr>
      <vt:lpstr>Python Versions</vt:lpstr>
      <vt:lpstr>Python 2 vs Python 3 Incompatibilities</vt:lpstr>
      <vt:lpstr>Should you use Python 2 or Python 3?</vt:lpstr>
      <vt:lpstr>Python Versus R</vt:lpstr>
      <vt:lpstr>Python Versus Java</vt:lpstr>
      <vt:lpstr>Python vs Javascript/Node</vt:lpstr>
      <vt:lpstr>Python Popularity</vt:lpstr>
      <vt:lpstr>A simple “Hello, world!” comparison</vt:lpstr>
      <vt:lpstr>Python Use Cases</vt:lpstr>
      <vt:lpstr>Is Python Interpreted?</vt:lpstr>
      <vt:lpstr>Is Python Fast?</vt:lpstr>
      <vt:lpstr>Installing Python</vt:lpstr>
      <vt:lpstr>Installing Python</vt:lpstr>
      <vt:lpstr>Why Anaconda?</vt:lpstr>
      <vt:lpstr>Do I really need Anaconda?</vt:lpstr>
      <vt:lpstr>Lab: Install Anaconda</vt:lpstr>
      <vt:lpstr>Python Console</vt:lpstr>
      <vt:lpstr>Python Console</vt:lpstr>
      <vt:lpstr>Lab: Install Anaconda</vt:lpstr>
      <vt:lpstr>Lab: Python REPL Shell</vt:lpstr>
      <vt:lpstr>Getting Started With Python  REPL (Lab)</vt:lpstr>
      <vt:lpstr>Running Python</vt:lpstr>
      <vt:lpstr>Lab: Run a Script</vt:lpstr>
      <vt:lpstr>Lab: Writing a Python Script</vt:lpstr>
      <vt:lpstr>Python Versions</vt:lpstr>
      <vt:lpstr>Python Versions</vt:lpstr>
      <vt:lpstr>Python 2 vs Python 3 Incompatibilities</vt:lpstr>
      <vt:lpstr>Should you use Python 2 or Python 3?</vt:lpstr>
      <vt:lpstr>IDEs</vt:lpstr>
      <vt:lpstr>IDEs</vt:lpstr>
      <vt:lpstr>Spyder</vt:lpstr>
      <vt:lpstr>Pycharm</vt:lpstr>
      <vt:lpstr>PyDev / Eclipse</vt:lpstr>
      <vt:lpstr>PyDev / Eclipse</vt:lpstr>
      <vt:lpstr>Visual Studio Code</vt:lpstr>
      <vt:lpstr>Other options</vt:lpstr>
      <vt:lpstr>Lab: Introducing Spyder</vt:lpstr>
      <vt:lpstr>Lab: Introducing Spyder</vt:lpstr>
      <vt:lpstr>Jupyter Notebook</vt:lpstr>
      <vt:lpstr>Jupyter Notebooks</vt:lpstr>
      <vt:lpstr>Jupyter Notebooks</vt:lpstr>
      <vt:lpstr>Jupyter Notebook Installation</vt:lpstr>
      <vt:lpstr>Using Jupyter Notebooks</vt:lpstr>
      <vt:lpstr>Browser for Jupyter Notebook</vt:lpstr>
      <vt:lpstr>Lab: Running Jupyter</vt:lpstr>
      <vt:lpstr>Lab: Introducing Notebooks</vt:lpstr>
      <vt:lpstr>Lab: Introducing Jupyter Notebook</vt:lpstr>
      <vt:lpstr>Python Intro</vt:lpstr>
      <vt:lpstr>Zeppelin Notebooks</vt:lpstr>
      <vt:lpstr>Zeppelin Notebook Installation</vt:lpstr>
      <vt:lpstr>Using Zeppelin Notebooks</vt:lpstr>
      <vt:lpstr>Browser for Zeppelin Notebook</vt:lpstr>
      <vt:lpstr>Jupyter Notebook vs Zeppelin Notebook</vt:lpstr>
      <vt:lpstr>Review</vt:lpstr>
    </vt:vector>
  </TitlesOfParts>
  <Company>Elephant Scale LLC &amp; LearningPatterns Inc.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</dc:title>
  <dc:subject>Spark</dc:subject>
  <dc:creator>Elephant Scale</dc:creator>
  <cp:lastModifiedBy>User</cp:lastModifiedBy>
  <cp:revision>4446</cp:revision>
  <cp:lastPrinted>2018-04-16T20:22:06Z</cp:lastPrinted>
  <dcterms:created xsi:type="dcterms:W3CDTF">2010-07-13T15:22:01Z</dcterms:created>
  <dcterms:modified xsi:type="dcterms:W3CDTF">2018-08-11T08:31:23Z</dcterms:modified>
</cp:coreProperties>
</file>